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HK Grotesk Light" panose="020B0604020202020204" charset="0"/>
      <p:regular r:id="rId22"/>
    </p:embeddedFont>
    <p:embeddedFont>
      <p:font typeface="HK Grotesk Bold" panose="020B0604020202020204" charset="0"/>
      <p:regular r:id="rId23"/>
    </p:embeddedFont>
    <p:embeddedFont>
      <p:font typeface="Script MT Bold" panose="03040602040607080904" pitchFamily="66" charset="0"/>
      <p:bold r:id="rId24"/>
    </p:embeddedFont>
    <p:embeddedFont>
      <p:font typeface="Calibri" panose="020F0502020204030204" pitchFamily="34" charset="0"/>
      <p:regular r:id="rId25"/>
      <p:bold r:id="rId26"/>
      <p:italic r:id="rId27"/>
      <p:boldItalic r:id="rId28"/>
    </p:embeddedFont>
    <p:embeddedFont>
      <p:font typeface="Open Sans" panose="020B0604020202020204" charset="0"/>
      <p:regular r:id="rId29"/>
    </p:embeddedFont>
    <p:embeddedFont>
      <p:font typeface="Open Sans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601" autoAdjust="0"/>
  </p:normalViewPr>
  <p:slideViewPr>
    <p:cSldViewPr>
      <p:cViewPr>
        <p:scale>
          <a:sx n="47" d="100"/>
          <a:sy n="47" d="100"/>
        </p:scale>
        <p:origin x="1066" y="9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61BD8-1540-4C7D-A3C1-E60F27C78153}" type="datetimeFigureOut">
              <a:rPr lang="en-US" smtClean="0"/>
              <a:t>5/6/2021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F8C76-41B9-458E-BD8F-5CF17E240BD5}" type="slidenum">
              <a:rPr lang="en-US" smtClean="0"/>
              <a:t>‹#›</a:t>
            </a:fld>
            <a:endParaRPr lang="en-US"/>
          </a:p>
        </p:txBody>
      </p:sp>
    </p:spTree>
    <p:extLst>
      <p:ext uri="{BB962C8B-B14F-4D97-AF65-F5344CB8AC3E}">
        <p14:creationId xmlns:p14="http://schemas.microsoft.com/office/powerpoint/2010/main" val="81933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F8C76-41B9-458E-BD8F-5CF17E240BD5}" type="slidenum">
              <a:rPr lang="en-US" smtClean="0"/>
              <a:t>1</a:t>
            </a:fld>
            <a:endParaRPr lang="en-US"/>
          </a:p>
        </p:txBody>
      </p:sp>
    </p:spTree>
    <p:extLst>
      <p:ext uri="{BB962C8B-B14F-4D97-AF65-F5344CB8AC3E}">
        <p14:creationId xmlns:p14="http://schemas.microsoft.com/office/powerpoint/2010/main" val="26698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27.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27.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27.jpeg"/><Relationship Id="rId4" Type="http://schemas.openxmlformats.org/officeDocument/2006/relationships/image" Target="../media/image51.jpe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48.jpeg"/><Relationship Id="rId10" Type="http://schemas.openxmlformats.org/officeDocument/2006/relationships/image" Target="../media/image61.jpeg"/><Relationship Id="rId4" Type="http://schemas.openxmlformats.org/officeDocument/2006/relationships/image" Target="../media/image27.jpeg"/><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t="9035" b="903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469BD8"/>
          </a:solidFill>
        </p:spPr>
      </p:sp>
      <p:pic>
        <p:nvPicPr>
          <p:cNvPr id="3" name="Picture 3"/>
          <p:cNvPicPr>
            <a:picLocks noChangeAspect="1"/>
          </p:cNvPicPr>
          <p:nvPr/>
        </p:nvPicPr>
        <p:blipFill>
          <a:blip r:embed="rId4"/>
          <a:srcRect l="50798" r="2612"/>
          <a:stretch>
            <a:fillRect/>
          </a:stretch>
        </p:blipFill>
        <p:spPr>
          <a:xfrm>
            <a:off x="10116672" y="1667994"/>
            <a:ext cx="6245040" cy="7590306"/>
          </a:xfrm>
          <a:prstGeom prst="rect">
            <a:avLst/>
          </a:prstGeom>
        </p:spPr>
      </p:pic>
      <p:sp>
        <p:nvSpPr>
          <p:cNvPr id="4" name="TextBox 4"/>
          <p:cNvSpPr txBox="1"/>
          <p:nvPr/>
        </p:nvSpPr>
        <p:spPr>
          <a:xfrm>
            <a:off x="249513" y="3490475"/>
            <a:ext cx="9795365" cy="2313601"/>
          </a:xfrm>
          <a:prstGeom prst="rect">
            <a:avLst/>
          </a:prstGeom>
        </p:spPr>
        <p:txBody>
          <a:bodyPr lIns="0" tIns="0" rIns="0" bIns="0" rtlCol="0" anchor="t">
            <a:spAutoFit/>
          </a:bodyPr>
          <a:lstStyle/>
          <a:p>
            <a:pPr>
              <a:lnSpc>
                <a:spcPts val="8685"/>
              </a:lnSpc>
            </a:pPr>
            <a:r>
              <a:rPr lang="en-US" sz="10099" spc="-252">
                <a:solidFill>
                  <a:srgbClr val="FFFFFF"/>
                </a:solidFill>
                <a:latin typeface="HK Grotesk Bold Bold"/>
              </a:rPr>
              <a:t>Welcome to Chatham Trades!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572000" y="0"/>
            <a:ext cx="4572000" cy="5143500"/>
          </a:xfrm>
          <a:prstGeom prst="rect">
            <a:avLst/>
          </a:prstGeom>
          <a:solidFill>
            <a:srgbClr val="DF682D"/>
          </a:solidFill>
        </p:spPr>
      </p:sp>
      <p:sp>
        <p:nvSpPr>
          <p:cNvPr id="3" name="AutoShape 3"/>
          <p:cNvSpPr/>
          <p:nvPr/>
        </p:nvSpPr>
        <p:spPr>
          <a:xfrm>
            <a:off x="0" y="5143500"/>
            <a:ext cx="4572000" cy="5143500"/>
          </a:xfrm>
          <a:prstGeom prst="rect">
            <a:avLst/>
          </a:prstGeom>
          <a:solidFill>
            <a:srgbClr val="62A25D"/>
          </a:solidFill>
        </p:spPr>
      </p:sp>
      <p:sp>
        <p:nvSpPr>
          <p:cNvPr id="4" name="AutoShape 4"/>
          <p:cNvSpPr/>
          <p:nvPr/>
        </p:nvSpPr>
        <p:spPr>
          <a:xfrm>
            <a:off x="13716000" y="0"/>
            <a:ext cx="4572000" cy="5143500"/>
          </a:xfrm>
          <a:prstGeom prst="rect">
            <a:avLst/>
          </a:prstGeom>
          <a:solidFill>
            <a:srgbClr val="FFC924"/>
          </a:solidFill>
        </p:spPr>
      </p:sp>
      <p:sp>
        <p:nvSpPr>
          <p:cNvPr id="5" name="AutoShape 5"/>
          <p:cNvSpPr/>
          <p:nvPr/>
        </p:nvSpPr>
        <p:spPr>
          <a:xfrm>
            <a:off x="9144000" y="5143500"/>
            <a:ext cx="4572000" cy="5143500"/>
          </a:xfrm>
          <a:prstGeom prst="rect">
            <a:avLst/>
          </a:prstGeom>
          <a:solidFill>
            <a:srgbClr val="29285D"/>
          </a:solidFill>
        </p:spPr>
      </p:sp>
      <p:pic>
        <p:nvPicPr>
          <p:cNvPr id="6" name="Picture 6"/>
          <p:cNvPicPr>
            <a:picLocks noChangeAspect="1"/>
          </p:cNvPicPr>
          <p:nvPr/>
        </p:nvPicPr>
        <p:blipFill>
          <a:blip r:embed="rId3"/>
          <a:srcRect/>
          <a:stretch>
            <a:fillRect/>
          </a:stretch>
        </p:blipFill>
        <p:spPr>
          <a:xfrm>
            <a:off x="9276580" y="1275861"/>
            <a:ext cx="4260275" cy="3699339"/>
          </a:xfrm>
          <a:prstGeom prst="rect">
            <a:avLst/>
          </a:prstGeom>
        </p:spPr>
      </p:pic>
      <p:pic>
        <p:nvPicPr>
          <p:cNvPr id="7" name="Picture 7"/>
          <p:cNvPicPr>
            <a:picLocks noChangeAspect="1"/>
          </p:cNvPicPr>
          <p:nvPr/>
        </p:nvPicPr>
        <p:blipFill>
          <a:blip r:embed="rId4"/>
          <a:srcRect l="3849" r="3849" b="183"/>
          <a:stretch>
            <a:fillRect/>
          </a:stretch>
        </p:blipFill>
        <p:spPr>
          <a:xfrm>
            <a:off x="0" y="1069923"/>
            <a:ext cx="4572000" cy="3003653"/>
          </a:xfrm>
          <a:prstGeom prst="rect">
            <a:avLst/>
          </a:prstGeom>
        </p:spPr>
      </p:pic>
      <p:pic>
        <p:nvPicPr>
          <p:cNvPr id="8" name="Picture 8"/>
          <p:cNvPicPr>
            <a:picLocks noChangeAspect="1"/>
          </p:cNvPicPr>
          <p:nvPr/>
        </p:nvPicPr>
        <p:blipFill>
          <a:blip r:embed="rId5"/>
          <a:srcRect/>
          <a:stretch>
            <a:fillRect/>
          </a:stretch>
        </p:blipFill>
        <p:spPr>
          <a:xfrm>
            <a:off x="4572000" y="7013681"/>
            <a:ext cx="4572000" cy="1625600"/>
          </a:xfrm>
          <a:prstGeom prst="rect">
            <a:avLst/>
          </a:prstGeom>
        </p:spPr>
      </p:pic>
      <p:pic>
        <p:nvPicPr>
          <p:cNvPr id="9" name="Picture 9"/>
          <p:cNvPicPr>
            <a:picLocks noChangeAspect="1"/>
          </p:cNvPicPr>
          <p:nvPr/>
        </p:nvPicPr>
        <p:blipFill>
          <a:blip r:embed="rId6"/>
          <a:srcRect b="9392"/>
          <a:stretch>
            <a:fillRect/>
          </a:stretch>
        </p:blipFill>
        <p:spPr>
          <a:xfrm>
            <a:off x="13716000" y="5966064"/>
            <a:ext cx="4572000" cy="3457447"/>
          </a:xfrm>
          <a:prstGeom prst="rect">
            <a:avLst/>
          </a:prstGeom>
        </p:spPr>
      </p:pic>
      <p:grpSp>
        <p:nvGrpSpPr>
          <p:cNvPr id="10" name="Group 10"/>
          <p:cNvGrpSpPr/>
          <p:nvPr/>
        </p:nvGrpSpPr>
        <p:grpSpPr>
          <a:xfrm>
            <a:off x="10010055" y="5158367"/>
            <a:ext cx="2793324" cy="2556883"/>
            <a:chOff x="0" y="0"/>
            <a:chExt cx="3724432" cy="3409177"/>
          </a:xfrm>
        </p:grpSpPr>
        <p:sp>
          <p:nvSpPr>
            <p:cNvPr id="11" name="TextBox 11"/>
            <p:cNvSpPr txBox="1"/>
            <p:nvPr/>
          </p:nvSpPr>
          <p:spPr>
            <a:xfrm>
              <a:off x="0" y="19050"/>
              <a:ext cx="3724432" cy="1206409"/>
            </a:xfrm>
            <a:prstGeom prst="rect">
              <a:avLst/>
            </a:prstGeom>
          </p:spPr>
          <p:txBody>
            <a:bodyPr lIns="0" tIns="0" rIns="0" bIns="0" rtlCol="0" anchor="t">
              <a:spAutoFit/>
            </a:bodyPr>
            <a:lstStyle/>
            <a:p>
              <a:pPr>
                <a:lnSpc>
                  <a:spcPts val="3504"/>
                </a:lnSpc>
              </a:pPr>
              <a:r>
                <a:rPr lang="en-US" sz="3157" u="sng" spc="-78">
                  <a:solidFill>
                    <a:srgbClr val="FFFFFF"/>
                  </a:solidFill>
                  <a:latin typeface="HK Grotesk Bold Bold"/>
                </a:rPr>
                <a:t>Pay</a:t>
              </a:r>
            </a:p>
            <a:p>
              <a:pPr marL="0" lvl="0" indent="0" algn="l">
                <a:lnSpc>
                  <a:spcPts val="3504"/>
                </a:lnSpc>
                <a:spcBef>
                  <a:spcPct val="0"/>
                </a:spcBef>
              </a:pPr>
              <a:r>
                <a:rPr lang="en-US" sz="3157" u="sng" spc="-78">
                  <a:solidFill>
                    <a:srgbClr val="FFFFFF"/>
                  </a:solidFill>
                  <a:latin typeface="HK Grotesk Bold Bold"/>
                </a:rPr>
                <a:t>Schedules</a:t>
              </a:r>
            </a:p>
          </p:txBody>
        </p:sp>
        <p:sp>
          <p:nvSpPr>
            <p:cNvPr id="12" name="TextBox 12"/>
            <p:cNvSpPr txBox="1"/>
            <p:nvPr/>
          </p:nvSpPr>
          <p:spPr>
            <a:xfrm>
              <a:off x="0" y="1655166"/>
              <a:ext cx="3724432" cy="1754011"/>
            </a:xfrm>
            <a:prstGeom prst="rect">
              <a:avLst/>
            </a:prstGeom>
          </p:spPr>
          <p:txBody>
            <a:bodyPr lIns="0" tIns="0" rIns="0" bIns="0" rtlCol="0" anchor="t">
              <a:spAutoFit/>
            </a:bodyPr>
            <a:lstStyle/>
            <a:p>
              <a:pPr marL="0" lvl="0" indent="0" algn="l">
                <a:lnSpc>
                  <a:spcPts val="1785"/>
                </a:lnSpc>
                <a:spcBef>
                  <a:spcPts val="1338"/>
                </a:spcBef>
              </a:pPr>
              <a:r>
                <a:rPr lang="en-US" sz="1231">
                  <a:solidFill>
                    <a:srgbClr val="FFFFFF"/>
                  </a:solidFill>
                  <a:latin typeface="Open Sans"/>
                </a:rPr>
                <a:t>The workweek is from Monday through Sunday. The staff is paid every other Thursday, in accordance with the pay schedule that is distributed annually. There are 26 pay periods per year.</a:t>
              </a:r>
            </a:p>
          </p:txBody>
        </p:sp>
      </p:grpSp>
      <p:grpSp>
        <p:nvGrpSpPr>
          <p:cNvPr id="13" name="Group 13"/>
          <p:cNvGrpSpPr/>
          <p:nvPr/>
        </p:nvGrpSpPr>
        <p:grpSpPr>
          <a:xfrm>
            <a:off x="673269" y="5172655"/>
            <a:ext cx="3225462" cy="3861746"/>
            <a:chOff x="0" y="-1037870"/>
            <a:chExt cx="4300616" cy="5148996"/>
          </a:xfrm>
        </p:grpSpPr>
        <p:sp>
          <p:nvSpPr>
            <p:cNvPr id="14" name="TextBox 14"/>
            <p:cNvSpPr txBox="1"/>
            <p:nvPr/>
          </p:nvSpPr>
          <p:spPr>
            <a:xfrm>
              <a:off x="0" y="-1037870"/>
              <a:ext cx="3724432" cy="1137544"/>
            </a:xfrm>
            <a:prstGeom prst="rect">
              <a:avLst/>
            </a:prstGeom>
          </p:spPr>
          <p:txBody>
            <a:bodyPr lIns="0" tIns="0" rIns="0" bIns="0" rtlCol="0" anchor="t">
              <a:spAutoFit/>
            </a:bodyPr>
            <a:lstStyle/>
            <a:p>
              <a:pPr>
                <a:lnSpc>
                  <a:spcPts val="3282"/>
                </a:lnSpc>
              </a:pPr>
              <a:r>
                <a:rPr lang="en-US" sz="2957" u="sng" spc="-73" dirty="0">
                  <a:solidFill>
                    <a:srgbClr val="FFFFFF"/>
                  </a:solidFill>
                  <a:latin typeface="HK Grotesk Bold Bold"/>
                </a:rPr>
                <a:t>Overtime</a:t>
              </a:r>
            </a:p>
            <a:p>
              <a:pPr marL="0" lvl="0" indent="0" algn="l">
                <a:lnSpc>
                  <a:spcPts val="3282"/>
                </a:lnSpc>
                <a:spcBef>
                  <a:spcPct val="0"/>
                </a:spcBef>
              </a:pPr>
              <a:r>
                <a:rPr lang="en-US" sz="2957" u="sng" spc="-73" dirty="0">
                  <a:solidFill>
                    <a:srgbClr val="FFFFFF"/>
                  </a:solidFill>
                  <a:latin typeface="HK Grotesk Bold Bold"/>
                </a:rPr>
                <a:t>Compensation</a:t>
              </a:r>
            </a:p>
          </p:txBody>
        </p:sp>
        <p:sp>
          <p:nvSpPr>
            <p:cNvPr id="15" name="TextBox 15"/>
            <p:cNvSpPr txBox="1"/>
            <p:nvPr/>
          </p:nvSpPr>
          <p:spPr>
            <a:xfrm>
              <a:off x="0" y="503299"/>
              <a:ext cx="4300616" cy="3607827"/>
            </a:xfrm>
            <a:prstGeom prst="rect">
              <a:avLst/>
            </a:prstGeom>
          </p:spPr>
          <p:txBody>
            <a:bodyPr wrap="square" lIns="0" tIns="0" rIns="0" bIns="0" rtlCol="0" anchor="t">
              <a:spAutoFit/>
            </a:bodyPr>
            <a:lstStyle/>
            <a:p>
              <a:pPr algn="l">
                <a:lnSpc>
                  <a:spcPts val="1785"/>
                </a:lnSpc>
                <a:spcBef>
                  <a:spcPts val="1338"/>
                </a:spcBef>
              </a:pPr>
              <a:r>
                <a:rPr lang="en-US" sz="1231" dirty="0" smtClean="0">
                  <a:solidFill>
                    <a:srgbClr val="FFFFFF"/>
                  </a:solidFill>
                  <a:latin typeface="Open Sans"/>
                </a:rPr>
                <a:t>Supervisors shall arrange the work schedule of their employees so as to accomplish the required work within the standard workweek. Employees work overtime only in unusual or emergency situations and with prior approval of their supervisor.</a:t>
              </a:r>
            </a:p>
            <a:p>
              <a:pPr algn="l">
                <a:lnSpc>
                  <a:spcPts val="1785"/>
                </a:lnSpc>
                <a:spcBef>
                  <a:spcPts val="1338"/>
                </a:spcBef>
              </a:pPr>
              <a:r>
                <a:rPr lang="en-US" sz="1231" dirty="0" smtClean="0">
                  <a:solidFill>
                    <a:srgbClr val="FFFFFF"/>
                  </a:solidFill>
                  <a:latin typeface="Open Sans"/>
                </a:rPr>
                <a:t>Overtime is paid to non-exempt employees for all hours worked in excess of 40 hours per week. The regular hourly rate will be paid for work through 40 hours. The rate is time-and-a-half for work over 40 hours.</a:t>
              </a:r>
              <a:endParaRPr lang="en-US" sz="1231" dirty="0">
                <a:solidFill>
                  <a:srgbClr val="FFFFFF"/>
                </a:solidFill>
                <a:latin typeface="Open Sans"/>
              </a:endParaRPr>
            </a:p>
          </p:txBody>
        </p:sp>
      </p:grpSp>
      <p:grpSp>
        <p:nvGrpSpPr>
          <p:cNvPr id="16" name="Group 16"/>
          <p:cNvGrpSpPr/>
          <p:nvPr/>
        </p:nvGrpSpPr>
        <p:grpSpPr>
          <a:xfrm>
            <a:off x="5029565" y="823457"/>
            <a:ext cx="2898539" cy="3039911"/>
            <a:chOff x="0" y="-48344"/>
            <a:chExt cx="3864719" cy="4053215"/>
          </a:xfrm>
        </p:grpSpPr>
        <p:sp>
          <p:nvSpPr>
            <p:cNvPr id="17" name="TextBox 17"/>
            <p:cNvSpPr txBox="1"/>
            <p:nvPr/>
          </p:nvSpPr>
          <p:spPr>
            <a:xfrm>
              <a:off x="140287" y="-48344"/>
              <a:ext cx="3724432" cy="1206409"/>
            </a:xfrm>
            <a:prstGeom prst="rect">
              <a:avLst/>
            </a:prstGeom>
          </p:spPr>
          <p:txBody>
            <a:bodyPr lIns="0" tIns="0" rIns="0" bIns="0" rtlCol="0" anchor="t">
              <a:spAutoFit/>
            </a:bodyPr>
            <a:lstStyle/>
            <a:p>
              <a:pPr>
                <a:lnSpc>
                  <a:spcPts val="3504"/>
                </a:lnSpc>
              </a:pPr>
              <a:r>
                <a:rPr lang="en-US" sz="3157" u="sng" spc="-78" dirty="0">
                  <a:solidFill>
                    <a:srgbClr val="FFFFFF"/>
                  </a:solidFill>
                  <a:latin typeface="HK Grotesk Bold Bold"/>
                </a:rPr>
                <a:t>Work</a:t>
              </a:r>
            </a:p>
            <a:p>
              <a:pPr marL="0" lvl="0" indent="0" algn="l">
                <a:lnSpc>
                  <a:spcPts val="3504"/>
                </a:lnSpc>
                <a:spcBef>
                  <a:spcPct val="0"/>
                </a:spcBef>
              </a:pPr>
              <a:r>
                <a:rPr lang="en-US" sz="3157" u="sng" spc="-78" dirty="0">
                  <a:solidFill>
                    <a:srgbClr val="FFFFFF"/>
                  </a:solidFill>
                  <a:latin typeface="HK Grotesk Bold Bold"/>
                </a:rPr>
                <a:t>Schedule</a:t>
              </a:r>
            </a:p>
          </p:txBody>
        </p:sp>
        <p:sp>
          <p:nvSpPr>
            <p:cNvPr id="18" name="TextBox 18"/>
            <p:cNvSpPr txBox="1"/>
            <p:nvPr/>
          </p:nvSpPr>
          <p:spPr>
            <a:xfrm>
              <a:off x="0" y="1655166"/>
              <a:ext cx="3724432" cy="2349705"/>
            </a:xfrm>
            <a:prstGeom prst="rect">
              <a:avLst/>
            </a:prstGeom>
          </p:spPr>
          <p:txBody>
            <a:bodyPr lIns="0" tIns="0" rIns="0" bIns="0" rtlCol="0" anchor="t">
              <a:spAutoFit/>
            </a:bodyPr>
            <a:lstStyle/>
            <a:p>
              <a:pPr marL="0" lvl="0" indent="0" algn="l">
                <a:lnSpc>
                  <a:spcPts val="1785"/>
                </a:lnSpc>
                <a:spcBef>
                  <a:spcPts val="1338"/>
                </a:spcBef>
              </a:pPr>
              <a:r>
                <a:rPr lang="en-US" sz="1231">
                  <a:solidFill>
                    <a:srgbClr val="FFFFFF"/>
                  </a:solidFill>
                  <a:latin typeface="Open Sans"/>
                </a:rPr>
                <a:t>All staff members in new positions undergo a six-month probationary period to determine whether or not they fully satisfy the requirements of the job. Supervisors will monitor job performance and give verbal feedback to the new staff member on a regular basis.</a:t>
              </a:r>
            </a:p>
          </p:txBody>
        </p:sp>
      </p:grpSp>
      <p:grpSp>
        <p:nvGrpSpPr>
          <p:cNvPr id="19" name="Group 19"/>
          <p:cNvGrpSpPr/>
          <p:nvPr/>
        </p:nvGrpSpPr>
        <p:grpSpPr>
          <a:xfrm>
            <a:off x="14267894" y="864680"/>
            <a:ext cx="2804210" cy="3208896"/>
            <a:chOff x="-14515" y="-273657"/>
            <a:chExt cx="3738947" cy="4278528"/>
          </a:xfrm>
        </p:grpSpPr>
        <p:sp>
          <p:nvSpPr>
            <p:cNvPr id="20" name="TextBox 20"/>
            <p:cNvSpPr txBox="1"/>
            <p:nvPr/>
          </p:nvSpPr>
          <p:spPr>
            <a:xfrm>
              <a:off x="-14515" y="-273657"/>
              <a:ext cx="3724432" cy="1206409"/>
            </a:xfrm>
            <a:prstGeom prst="rect">
              <a:avLst/>
            </a:prstGeom>
          </p:spPr>
          <p:txBody>
            <a:bodyPr lIns="0" tIns="0" rIns="0" bIns="0" rtlCol="0" anchor="t">
              <a:spAutoFit/>
            </a:bodyPr>
            <a:lstStyle/>
            <a:p>
              <a:pPr>
                <a:lnSpc>
                  <a:spcPts val="3504"/>
                </a:lnSpc>
              </a:pPr>
              <a:r>
                <a:rPr lang="en-US" sz="3157" u="sng" spc="-78" dirty="0">
                  <a:solidFill>
                    <a:srgbClr val="191769"/>
                  </a:solidFill>
                  <a:latin typeface="HK Grotesk Bold Bold"/>
                </a:rPr>
                <a:t>Reporting</a:t>
              </a:r>
            </a:p>
            <a:p>
              <a:pPr marL="0" lvl="0" indent="0" algn="l">
                <a:lnSpc>
                  <a:spcPts val="3504"/>
                </a:lnSpc>
                <a:spcBef>
                  <a:spcPct val="0"/>
                </a:spcBef>
              </a:pPr>
              <a:r>
                <a:rPr lang="en-US" sz="3157" u="sng" spc="-78" dirty="0">
                  <a:solidFill>
                    <a:srgbClr val="191769"/>
                  </a:solidFill>
                  <a:latin typeface="HK Grotesk Bold Bold"/>
                </a:rPr>
                <a:t>For Work</a:t>
              </a:r>
            </a:p>
          </p:txBody>
        </p:sp>
        <p:sp>
          <p:nvSpPr>
            <p:cNvPr id="21" name="TextBox 21"/>
            <p:cNvSpPr txBox="1"/>
            <p:nvPr/>
          </p:nvSpPr>
          <p:spPr>
            <a:xfrm>
              <a:off x="0" y="1655166"/>
              <a:ext cx="3724432" cy="2349705"/>
            </a:xfrm>
            <a:prstGeom prst="rect">
              <a:avLst/>
            </a:prstGeom>
          </p:spPr>
          <p:txBody>
            <a:bodyPr lIns="0" tIns="0" rIns="0" bIns="0" rtlCol="0" anchor="t">
              <a:spAutoFit/>
            </a:bodyPr>
            <a:lstStyle/>
            <a:p>
              <a:pPr marL="0" lvl="0" indent="0" algn="l">
                <a:lnSpc>
                  <a:spcPts val="1785"/>
                </a:lnSpc>
                <a:spcBef>
                  <a:spcPts val="1338"/>
                </a:spcBef>
              </a:pPr>
              <a:r>
                <a:rPr lang="en-US" sz="1231">
                  <a:solidFill>
                    <a:srgbClr val="191769"/>
                  </a:solidFill>
                  <a:latin typeface="Open Sans"/>
                </a:rPr>
                <a:t>Each employee is responsible for notifying his or her supervisor at the earliest possible time if he or she is to be late or absent. Notification should be given no later than the beginning of the workday and must be done by phone call. Email or texts are not acceptable.</a:t>
              </a:r>
            </a:p>
          </p:txBody>
        </p:sp>
      </p:grpSp>
      <p:grpSp>
        <p:nvGrpSpPr>
          <p:cNvPr id="22" name="Group 22"/>
          <p:cNvGrpSpPr/>
          <p:nvPr/>
        </p:nvGrpSpPr>
        <p:grpSpPr>
          <a:xfrm>
            <a:off x="10033338" y="8074127"/>
            <a:ext cx="2793324" cy="2110112"/>
            <a:chOff x="0" y="0"/>
            <a:chExt cx="3724432" cy="2813483"/>
          </a:xfrm>
        </p:grpSpPr>
        <p:sp>
          <p:nvSpPr>
            <p:cNvPr id="23" name="TextBox 23"/>
            <p:cNvSpPr txBox="1"/>
            <p:nvPr/>
          </p:nvSpPr>
          <p:spPr>
            <a:xfrm>
              <a:off x="0" y="19050"/>
              <a:ext cx="3724432" cy="1206409"/>
            </a:xfrm>
            <a:prstGeom prst="rect">
              <a:avLst/>
            </a:prstGeom>
          </p:spPr>
          <p:txBody>
            <a:bodyPr lIns="0" tIns="0" rIns="0" bIns="0" rtlCol="0" anchor="t">
              <a:spAutoFit/>
            </a:bodyPr>
            <a:lstStyle/>
            <a:p>
              <a:pPr>
                <a:lnSpc>
                  <a:spcPts val="3504"/>
                </a:lnSpc>
              </a:pPr>
              <a:r>
                <a:rPr lang="en-US" sz="3157" u="sng" spc="-78">
                  <a:solidFill>
                    <a:srgbClr val="FFFFFF"/>
                  </a:solidFill>
                  <a:latin typeface="HK Grotesk Bold Bold"/>
                </a:rPr>
                <a:t>Jury</a:t>
              </a:r>
            </a:p>
            <a:p>
              <a:pPr marL="0" lvl="0" indent="0" algn="l">
                <a:lnSpc>
                  <a:spcPts val="3504"/>
                </a:lnSpc>
                <a:spcBef>
                  <a:spcPct val="0"/>
                </a:spcBef>
              </a:pPr>
              <a:r>
                <a:rPr lang="en-US" sz="3157" u="sng" spc="-78">
                  <a:solidFill>
                    <a:srgbClr val="FFFFFF"/>
                  </a:solidFill>
                  <a:latin typeface="HK Grotesk Bold Bold"/>
                </a:rPr>
                <a:t>Duty</a:t>
              </a:r>
            </a:p>
          </p:txBody>
        </p:sp>
        <p:sp>
          <p:nvSpPr>
            <p:cNvPr id="24" name="TextBox 24"/>
            <p:cNvSpPr txBox="1"/>
            <p:nvPr/>
          </p:nvSpPr>
          <p:spPr>
            <a:xfrm>
              <a:off x="0" y="1655166"/>
              <a:ext cx="3724432" cy="1158317"/>
            </a:xfrm>
            <a:prstGeom prst="rect">
              <a:avLst/>
            </a:prstGeom>
          </p:spPr>
          <p:txBody>
            <a:bodyPr lIns="0" tIns="0" rIns="0" bIns="0" rtlCol="0" anchor="t">
              <a:spAutoFit/>
            </a:bodyPr>
            <a:lstStyle/>
            <a:p>
              <a:pPr marL="0" lvl="0" indent="0" algn="l">
                <a:lnSpc>
                  <a:spcPts val="1785"/>
                </a:lnSpc>
                <a:spcBef>
                  <a:spcPts val="1338"/>
                </a:spcBef>
              </a:pPr>
              <a:r>
                <a:rPr lang="en-US" sz="1231">
                  <a:solidFill>
                    <a:srgbClr val="FFFFFF"/>
                  </a:solidFill>
                  <a:latin typeface="Open Sans"/>
                </a:rPr>
                <a:t>Upon proof of services, staff members will be paid their regular wages for actual time served on jury duty.</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577830" y="4023668"/>
            <a:ext cx="2710170" cy="2749772"/>
          </a:xfrm>
          <a:prstGeom prst="rect">
            <a:avLst/>
          </a:prstGeom>
          <a:solidFill>
            <a:srgbClr val="62A25D"/>
          </a:solidFill>
        </p:spPr>
      </p:sp>
      <p:sp>
        <p:nvSpPr>
          <p:cNvPr id="3" name="AutoShape 3"/>
          <p:cNvSpPr/>
          <p:nvPr/>
        </p:nvSpPr>
        <p:spPr>
          <a:xfrm>
            <a:off x="11104965" y="6778644"/>
            <a:ext cx="1762695" cy="3508356"/>
          </a:xfrm>
          <a:prstGeom prst="rect">
            <a:avLst/>
          </a:prstGeom>
          <a:solidFill>
            <a:srgbClr val="FFC924"/>
          </a:solidFill>
        </p:spPr>
      </p:sp>
      <p:pic>
        <p:nvPicPr>
          <p:cNvPr id="4" name="Picture 4"/>
          <p:cNvPicPr>
            <a:picLocks noChangeAspect="1"/>
          </p:cNvPicPr>
          <p:nvPr/>
        </p:nvPicPr>
        <p:blipFill>
          <a:blip r:embed="rId2"/>
          <a:srcRect l="23001" r="19143"/>
          <a:stretch>
            <a:fillRect/>
          </a:stretch>
        </p:blipFill>
        <p:spPr>
          <a:xfrm>
            <a:off x="12867660" y="4023668"/>
            <a:ext cx="2710170" cy="6263332"/>
          </a:xfrm>
          <a:prstGeom prst="rect">
            <a:avLst/>
          </a:prstGeom>
        </p:spPr>
      </p:pic>
      <p:pic>
        <p:nvPicPr>
          <p:cNvPr id="5" name="Picture 5"/>
          <p:cNvPicPr>
            <a:picLocks noChangeAspect="1"/>
          </p:cNvPicPr>
          <p:nvPr/>
        </p:nvPicPr>
        <p:blipFill>
          <a:blip r:embed="rId3"/>
          <a:srcRect l="13824" r="23150"/>
          <a:stretch>
            <a:fillRect/>
          </a:stretch>
        </p:blipFill>
        <p:spPr>
          <a:xfrm>
            <a:off x="12867660" y="4023668"/>
            <a:ext cx="2710170" cy="6450276"/>
          </a:xfrm>
          <a:prstGeom prst="rect">
            <a:avLst/>
          </a:prstGeom>
        </p:spPr>
      </p:pic>
      <p:pic>
        <p:nvPicPr>
          <p:cNvPr id="6" name="Picture 6"/>
          <p:cNvPicPr>
            <a:picLocks noChangeAspect="1"/>
          </p:cNvPicPr>
          <p:nvPr/>
        </p:nvPicPr>
        <p:blipFill>
          <a:blip r:embed="rId4"/>
          <a:srcRect l="30051" t="18847" r="28103"/>
          <a:stretch>
            <a:fillRect/>
          </a:stretch>
        </p:blipFill>
        <p:spPr>
          <a:xfrm>
            <a:off x="15577830" y="6778644"/>
            <a:ext cx="2710170" cy="3508356"/>
          </a:xfrm>
          <a:prstGeom prst="rect">
            <a:avLst/>
          </a:prstGeom>
        </p:spPr>
      </p:pic>
      <p:pic>
        <p:nvPicPr>
          <p:cNvPr id="7" name="Picture 7"/>
          <p:cNvPicPr>
            <a:picLocks noChangeAspect="1"/>
          </p:cNvPicPr>
          <p:nvPr/>
        </p:nvPicPr>
        <p:blipFill>
          <a:blip r:embed="rId5"/>
          <a:srcRect l="1573" t="18170" r="7009"/>
          <a:stretch>
            <a:fillRect/>
          </a:stretch>
        </p:blipFill>
        <p:spPr>
          <a:xfrm>
            <a:off x="8496304" y="6773440"/>
            <a:ext cx="2616795" cy="3513560"/>
          </a:xfrm>
          <a:prstGeom prst="rect">
            <a:avLst/>
          </a:prstGeom>
        </p:spPr>
      </p:pic>
      <p:pic>
        <p:nvPicPr>
          <p:cNvPr id="8" name="Picture 8"/>
          <p:cNvPicPr>
            <a:picLocks noChangeAspect="1"/>
          </p:cNvPicPr>
          <p:nvPr/>
        </p:nvPicPr>
        <p:blipFill>
          <a:blip r:embed="rId6"/>
          <a:srcRect l="30838" r="26170"/>
          <a:stretch>
            <a:fillRect/>
          </a:stretch>
        </p:blipFill>
        <p:spPr>
          <a:xfrm>
            <a:off x="8496304" y="0"/>
            <a:ext cx="4371357" cy="6778644"/>
          </a:xfrm>
          <a:prstGeom prst="rect">
            <a:avLst/>
          </a:prstGeom>
        </p:spPr>
      </p:pic>
      <p:pic>
        <p:nvPicPr>
          <p:cNvPr id="9" name="Picture 9"/>
          <p:cNvPicPr>
            <a:picLocks noChangeAspect="1"/>
          </p:cNvPicPr>
          <p:nvPr/>
        </p:nvPicPr>
        <p:blipFill>
          <a:blip r:embed="rId7"/>
          <a:srcRect l="23455" t="4002" r="25770" b="45742"/>
          <a:stretch>
            <a:fillRect/>
          </a:stretch>
        </p:blipFill>
        <p:spPr>
          <a:xfrm>
            <a:off x="12867660" y="0"/>
            <a:ext cx="2710170" cy="4023668"/>
          </a:xfrm>
          <a:prstGeom prst="rect">
            <a:avLst/>
          </a:prstGeom>
        </p:spPr>
      </p:pic>
      <p:pic>
        <p:nvPicPr>
          <p:cNvPr id="10" name="Picture 10"/>
          <p:cNvPicPr>
            <a:picLocks noChangeAspect="1"/>
          </p:cNvPicPr>
          <p:nvPr/>
        </p:nvPicPr>
        <p:blipFill>
          <a:blip r:embed="rId8"/>
          <a:srcRect l="17975" r="27081"/>
          <a:stretch>
            <a:fillRect/>
          </a:stretch>
        </p:blipFill>
        <p:spPr>
          <a:xfrm>
            <a:off x="8496304" y="6778644"/>
            <a:ext cx="2608661" cy="3508356"/>
          </a:xfrm>
          <a:prstGeom prst="rect">
            <a:avLst/>
          </a:prstGeom>
        </p:spPr>
      </p:pic>
      <p:pic>
        <p:nvPicPr>
          <p:cNvPr id="11" name="Picture 11"/>
          <p:cNvPicPr>
            <a:picLocks noChangeAspect="1"/>
          </p:cNvPicPr>
          <p:nvPr/>
        </p:nvPicPr>
        <p:blipFill>
          <a:blip r:embed="rId9"/>
          <a:srcRect l="31207" r="23888"/>
          <a:stretch>
            <a:fillRect/>
          </a:stretch>
        </p:blipFill>
        <p:spPr>
          <a:xfrm>
            <a:off x="15577830" y="0"/>
            <a:ext cx="2710170" cy="4023668"/>
          </a:xfrm>
          <a:prstGeom prst="rect">
            <a:avLst/>
          </a:prstGeom>
        </p:spPr>
      </p:pic>
      <p:sp>
        <p:nvSpPr>
          <p:cNvPr id="12" name="TextBox 12"/>
          <p:cNvSpPr txBox="1"/>
          <p:nvPr/>
        </p:nvSpPr>
        <p:spPr>
          <a:xfrm>
            <a:off x="990461" y="1094366"/>
            <a:ext cx="6597073" cy="1976953"/>
          </a:xfrm>
          <a:prstGeom prst="rect">
            <a:avLst/>
          </a:prstGeom>
        </p:spPr>
        <p:txBody>
          <a:bodyPr lIns="0" tIns="0" rIns="0" bIns="0" rtlCol="0" anchor="t">
            <a:spAutoFit/>
          </a:bodyPr>
          <a:lstStyle/>
          <a:p>
            <a:pPr marL="0" lvl="0" indent="0" algn="l">
              <a:lnSpc>
                <a:spcPts val="7513"/>
              </a:lnSpc>
              <a:spcBef>
                <a:spcPct val="0"/>
              </a:spcBef>
            </a:pPr>
            <a:r>
              <a:rPr lang="en-US" sz="8348" spc="-208">
                <a:solidFill>
                  <a:srgbClr val="191769"/>
                </a:solidFill>
                <a:latin typeface="HK Grotesk Bold Bold"/>
              </a:rPr>
              <a:t>Racial Equity Statement</a:t>
            </a:r>
          </a:p>
        </p:txBody>
      </p:sp>
      <p:sp>
        <p:nvSpPr>
          <p:cNvPr id="13" name="TextBox 13"/>
          <p:cNvSpPr txBox="1"/>
          <p:nvPr/>
        </p:nvSpPr>
        <p:spPr>
          <a:xfrm>
            <a:off x="1187450" y="4091296"/>
            <a:ext cx="5924698" cy="5644092"/>
          </a:xfrm>
          <a:prstGeom prst="rect">
            <a:avLst/>
          </a:prstGeom>
        </p:spPr>
        <p:txBody>
          <a:bodyPr lIns="0" tIns="0" rIns="0" bIns="0" rtlCol="0" anchor="t">
            <a:spAutoFit/>
          </a:bodyPr>
          <a:lstStyle/>
          <a:p>
            <a:pPr algn="l">
              <a:lnSpc>
                <a:spcPts val="3479"/>
              </a:lnSpc>
              <a:spcBef>
                <a:spcPts val="2609"/>
              </a:spcBef>
            </a:pPr>
            <a:r>
              <a:rPr lang="en-US" sz="2399">
                <a:solidFill>
                  <a:srgbClr val="191769"/>
                </a:solidFill>
                <a:latin typeface="Open Sans Bold"/>
              </a:rPr>
              <a:t>Diversity, equity and inclusion are central to our mission and to our impact. Whether related to race, sex, ethnicity, religion, age, accessibility, neurodiversity, physical abilities or sexual orientation, we recognize that an inclusive and diverse work environment respects the unique characteristics, skills and experiences of all employees. To be engaged, one must feel included and valued. We strive to build and nurture a culture where differences are respected.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AutoShape 2"/>
          <p:cNvSpPr/>
          <p:nvPr/>
        </p:nvSpPr>
        <p:spPr>
          <a:xfrm>
            <a:off x="9873454" y="5143500"/>
            <a:ext cx="4207273" cy="5143500"/>
          </a:xfrm>
          <a:prstGeom prst="rect">
            <a:avLst/>
          </a:prstGeom>
          <a:solidFill>
            <a:srgbClr val="DF682D"/>
          </a:solidFill>
        </p:spPr>
      </p:sp>
      <p:sp>
        <p:nvSpPr>
          <p:cNvPr id="3" name="AutoShape 3"/>
          <p:cNvSpPr/>
          <p:nvPr/>
        </p:nvSpPr>
        <p:spPr>
          <a:xfrm>
            <a:off x="5666181" y="0"/>
            <a:ext cx="4207273" cy="5143500"/>
          </a:xfrm>
          <a:prstGeom prst="rect">
            <a:avLst/>
          </a:prstGeom>
          <a:solidFill>
            <a:srgbClr val="62A25D"/>
          </a:solidFill>
        </p:spPr>
      </p:sp>
      <p:pic>
        <p:nvPicPr>
          <p:cNvPr id="4" name="Picture 4"/>
          <p:cNvPicPr>
            <a:picLocks noChangeAspect="1"/>
          </p:cNvPicPr>
          <p:nvPr/>
        </p:nvPicPr>
        <p:blipFill>
          <a:blip r:embed="rId2"/>
          <a:srcRect l="22734" r="22734"/>
          <a:stretch>
            <a:fillRect/>
          </a:stretch>
        </p:blipFill>
        <p:spPr>
          <a:xfrm>
            <a:off x="9873454" y="0"/>
            <a:ext cx="4207273" cy="5143500"/>
          </a:xfrm>
          <a:prstGeom prst="rect">
            <a:avLst/>
          </a:prstGeom>
        </p:spPr>
      </p:pic>
      <p:pic>
        <p:nvPicPr>
          <p:cNvPr id="5" name="Picture 5"/>
          <p:cNvPicPr>
            <a:picLocks noChangeAspect="1"/>
          </p:cNvPicPr>
          <p:nvPr/>
        </p:nvPicPr>
        <p:blipFill>
          <a:blip r:embed="rId3"/>
          <a:srcRect l="22904" r="22904"/>
          <a:stretch>
            <a:fillRect/>
          </a:stretch>
        </p:blipFill>
        <p:spPr>
          <a:xfrm>
            <a:off x="5666181" y="5143500"/>
            <a:ext cx="4207273" cy="5143500"/>
          </a:xfrm>
          <a:prstGeom prst="rect">
            <a:avLst/>
          </a:prstGeom>
        </p:spPr>
      </p:pic>
      <p:sp>
        <p:nvSpPr>
          <p:cNvPr id="6" name="TextBox 6"/>
          <p:cNvSpPr txBox="1"/>
          <p:nvPr/>
        </p:nvSpPr>
        <p:spPr>
          <a:xfrm rot="-5400000">
            <a:off x="-1275246" y="4703436"/>
            <a:ext cx="7015679" cy="2300976"/>
          </a:xfrm>
          <a:prstGeom prst="rect">
            <a:avLst/>
          </a:prstGeom>
        </p:spPr>
        <p:txBody>
          <a:bodyPr lIns="0" tIns="0" rIns="0" bIns="0" rtlCol="0" anchor="t">
            <a:spAutoFit/>
          </a:bodyPr>
          <a:lstStyle/>
          <a:p>
            <a:pPr marL="0" lvl="0" indent="0" algn="l">
              <a:lnSpc>
                <a:spcPts val="8735"/>
              </a:lnSpc>
              <a:spcBef>
                <a:spcPct val="0"/>
              </a:spcBef>
            </a:pPr>
            <a:r>
              <a:rPr lang="en-US" sz="9706" u="none" spc="-242">
                <a:solidFill>
                  <a:srgbClr val="FFFFFF"/>
                </a:solidFill>
                <a:latin typeface="HK Grotesk Bold Bold"/>
              </a:rPr>
              <a:t>Employee Benefits</a:t>
            </a:r>
          </a:p>
        </p:txBody>
      </p:sp>
      <p:pic>
        <p:nvPicPr>
          <p:cNvPr id="7" name="Picture 7"/>
          <p:cNvPicPr>
            <a:picLocks noChangeAspect="1"/>
          </p:cNvPicPr>
          <p:nvPr/>
        </p:nvPicPr>
        <p:blipFill>
          <a:blip r:embed="rId4"/>
          <a:srcRect l="22495" r="22495"/>
          <a:stretch>
            <a:fillRect/>
          </a:stretch>
        </p:blipFill>
        <p:spPr>
          <a:xfrm>
            <a:off x="14080727" y="5143500"/>
            <a:ext cx="4207273" cy="5143500"/>
          </a:xfrm>
          <a:prstGeom prst="rect">
            <a:avLst/>
          </a:prstGeom>
        </p:spPr>
      </p:pic>
      <p:sp>
        <p:nvSpPr>
          <p:cNvPr id="8" name="AutoShape 8"/>
          <p:cNvSpPr/>
          <p:nvPr/>
        </p:nvSpPr>
        <p:spPr>
          <a:xfrm>
            <a:off x="14080726" y="-129976"/>
            <a:ext cx="4207273" cy="5273475"/>
          </a:xfrm>
          <a:prstGeom prst="rect">
            <a:avLst/>
          </a:prstGeom>
          <a:solidFill>
            <a:srgbClr val="FFC924"/>
          </a:solidFill>
        </p:spPr>
      </p:sp>
      <p:pic>
        <p:nvPicPr>
          <p:cNvPr id="9" name="Picture 9"/>
          <p:cNvPicPr>
            <a:picLocks noChangeAspect="1"/>
          </p:cNvPicPr>
          <p:nvPr/>
        </p:nvPicPr>
        <p:blipFill>
          <a:blip r:embed="rId5"/>
          <a:srcRect/>
          <a:stretch>
            <a:fillRect/>
          </a:stretch>
        </p:blipFill>
        <p:spPr>
          <a:xfrm>
            <a:off x="502669" y="282177"/>
            <a:ext cx="4242637" cy="2912855"/>
          </a:xfrm>
          <a:prstGeom prst="rect">
            <a:avLst/>
          </a:prstGeom>
        </p:spPr>
      </p:pic>
      <p:grpSp>
        <p:nvGrpSpPr>
          <p:cNvPr id="10" name="Group 10"/>
          <p:cNvGrpSpPr/>
          <p:nvPr/>
        </p:nvGrpSpPr>
        <p:grpSpPr>
          <a:xfrm>
            <a:off x="6359160" y="236918"/>
            <a:ext cx="2784840" cy="4218331"/>
            <a:chOff x="0" y="0"/>
            <a:chExt cx="3713120" cy="5624441"/>
          </a:xfrm>
        </p:grpSpPr>
        <p:sp>
          <p:nvSpPr>
            <p:cNvPr id="11" name="TextBox 11"/>
            <p:cNvSpPr txBox="1"/>
            <p:nvPr/>
          </p:nvSpPr>
          <p:spPr>
            <a:xfrm>
              <a:off x="0" y="-28575"/>
              <a:ext cx="3713120" cy="1356639"/>
            </a:xfrm>
            <a:prstGeom prst="rect">
              <a:avLst/>
            </a:prstGeom>
          </p:spPr>
          <p:txBody>
            <a:bodyPr lIns="0" tIns="0" rIns="0" bIns="0" rtlCol="0" anchor="t">
              <a:spAutoFit/>
            </a:bodyPr>
            <a:lstStyle/>
            <a:p>
              <a:pPr marL="0" lvl="0" indent="0">
                <a:lnSpc>
                  <a:spcPts val="4095"/>
                </a:lnSpc>
              </a:pPr>
              <a:r>
                <a:rPr lang="en-US" sz="3199" u="sng" spc="-79">
                  <a:solidFill>
                    <a:srgbClr val="FFFFFF"/>
                  </a:solidFill>
                  <a:latin typeface="HK Grotesk Bold Bold"/>
                </a:rPr>
                <a:t>Medical Coverage</a:t>
              </a:r>
            </a:p>
          </p:txBody>
        </p:sp>
        <p:sp>
          <p:nvSpPr>
            <p:cNvPr id="12" name="TextBox 12"/>
            <p:cNvSpPr txBox="1"/>
            <p:nvPr/>
          </p:nvSpPr>
          <p:spPr>
            <a:xfrm>
              <a:off x="0" y="2018392"/>
              <a:ext cx="3713120" cy="3606049"/>
            </a:xfrm>
            <a:prstGeom prst="rect">
              <a:avLst/>
            </a:prstGeom>
          </p:spPr>
          <p:txBody>
            <a:bodyPr lIns="0" tIns="0" rIns="0" bIns="0" rtlCol="0" anchor="t">
              <a:spAutoFit/>
            </a:bodyPr>
            <a:lstStyle/>
            <a:p>
              <a:pPr>
                <a:lnSpc>
                  <a:spcPts val="1960"/>
                </a:lnSpc>
              </a:pPr>
              <a:r>
                <a:rPr lang="en-US" sz="1400">
                  <a:solidFill>
                    <a:srgbClr val="FFFFFF"/>
                  </a:solidFill>
                  <a:latin typeface="Open Sans"/>
                </a:rPr>
                <a:t>Full-time employees working 30 hours or more per week are offered health insurance. Employees pay a portion of the premium. The amount is determined by the Chatham Trades Board of Directors. It is currently $56 per pay period ($4 per day). The policy is currently Blue Cross/Blue Shield's Blue Options.</a:t>
              </a:r>
            </a:p>
          </p:txBody>
        </p:sp>
      </p:grpSp>
      <p:grpSp>
        <p:nvGrpSpPr>
          <p:cNvPr id="13" name="Group 13"/>
          <p:cNvGrpSpPr/>
          <p:nvPr/>
        </p:nvGrpSpPr>
        <p:grpSpPr>
          <a:xfrm>
            <a:off x="10584671" y="5352549"/>
            <a:ext cx="2784840" cy="2137107"/>
            <a:chOff x="0" y="0"/>
            <a:chExt cx="3713120" cy="2849476"/>
          </a:xfrm>
        </p:grpSpPr>
        <p:sp>
          <p:nvSpPr>
            <p:cNvPr id="14" name="TextBox 14"/>
            <p:cNvSpPr txBox="1"/>
            <p:nvPr/>
          </p:nvSpPr>
          <p:spPr>
            <a:xfrm>
              <a:off x="0" y="-28575"/>
              <a:ext cx="3713120" cy="1356639"/>
            </a:xfrm>
            <a:prstGeom prst="rect">
              <a:avLst/>
            </a:prstGeom>
          </p:spPr>
          <p:txBody>
            <a:bodyPr lIns="0" tIns="0" rIns="0" bIns="0" rtlCol="0" anchor="t">
              <a:spAutoFit/>
            </a:bodyPr>
            <a:lstStyle/>
            <a:p>
              <a:pPr>
                <a:lnSpc>
                  <a:spcPts val="4096"/>
                </a:lnSpc>
              </a:pPr>
              <a:r>
                <a:rPr lang="en-US" sz="3199" u="sng" spc="-79">
                  <a:solidFill>
                    <a:srgbClr val="FFFFFF"/>
                  </a:solidFill>
                  <a:latin typeface="HK Grotesk Bold Bold"/>
                </a:rPr>
                <a:t>Vision</a:t>
              </a:r>
            </a:p>
            <a:p>
              <a:pPr marL="0" lvl="0" indent="0" algn="l">
                <a:lnSpc>
                  <a:spcPts val="4095"/>
                </a:lnSpc>
                <a:spcBef>
                  <a:spcPct val="0"/>
                </a:spcBef>
              </a:pPr>
              <a:r>
                <a:rPr lang="en-US" sz="3200" u="sng" spc="-80">
                  <a:solidFill>
                    <a:srgbClr val="FFFFFF"/>
                  </a:solidFill>
                  <a:latin typeface="HK Grotesk Bold Bold"/>
                </a:rPr>
                <a:t>Insurance</a:t>
              </a:r>
            </a:p>
          </p:txBody>
        </p:sp>
        <p:sp>
          <p:nvSpPr>
            <p:cNvPr id="15" name="TextBox 15"/>
            <p:cNvSpPr txBox="1"/>
            <p:nvPr/>
          </p:nvSpPr>
          <p:spPr>
            <a:xfrm>
              <a:off x="0" y="1879709"/>
              <a:ext cx="3713120" cy="969767"/>
            </a:xfrm>
            <a:prstGeom prst="rect">
              <a:avLst/>
            </a:prstGeom>
          </p:spPr>
          <p:txBody>
            <a:bodyPr lIns="0" tIns="0" rIns="0" bIns="0" rtlCol="0" anchor="t">
              <a:spAutoFit/>
            </a:bodyPr>
            <a:lstStyle/>
            <a:p>
              <a:pPr>
                <a:lnSpc>
                  <a:spcPts val="1960"/>
                </a:lnSpc>
              </a:pPr>
              <a:r>
                <a:rPr lang="en-US" sz="1400">
                  <a:solidFill>
                    <a:srgbClr val="FFFFFF"/>
                  </a:solidFill>
                  <a:latin typeface="Open Sans"/>
                </a:rPr>
                <a:t>Full-time employees of 30 hours or more are offered vision insurance at no cost to them.</a:t>
              </a:r>
            </a:p>
          </p:txBody>
        </p:sp>
      </p:grpSp>
      <p:grpSp>
        <p:nvGrpSpPr>
          <p:cNvPr id="16" name="Group 16"/>
          <p:cNvGrpSpPr/>
          <p:nvPr/>
        </p:nvGrpSpPr>
        <p:grpSpPr>
          <a:xfrm>
            <a:off x="14791944" y="187491"/>
            <a:ext cx="2784840" cy="2384259"/>
            <a:chOff x="0" y="0"/>
            <a:chExt cx="3713120" cy="3179012"/>
          </a:xfrm>
        </p:grpSpPr>
        <p:sp>
          <p:nvSpPr>
            <p:cNvPr id="17" name="TextBox 17"/>
            <p:cNvSpPr txBox="1"/>
            <p:nvPr/>
          </p:nvSpPr>
          <p:spPr>
            <a:xfrm>
              <a:off x="0" y="-28575"/>
              <a:ext cx="3713120" cy="1356639"/>
            </a:xfrm>
            <a:prstGeom prst="rect">
              <a:avLst/>
            </a:prstGeom>
          </p:spPr>
          <p:txBody>
            <a:bodyPr lIns="0" tIns="0" rIns="0" bIns="0" rtlCol="0" anchor="t">
              <a:spAutoFit/>
            </a:bodyPr>
            <a:lstStyle/>
            <a:p>
              <a:pPr>
                <a:lnSpc>
                  <a:spcPts val="4096"/>
                </a:lnSpc>
              </a:pPr>
              <a:r>
                <a:rPr lang="en-US" sz="3199" u="sng" spc="-79">
                  <a:solidFill>
                    <a:srgbClr val="191769"/>
                  </a:solidFill>
                  <a:latin typeface="HK Grotesk Bold Bold"/>
                </a:rPr>
                <a:t>Life</a:t>
              </a:r>
            </a:p>
            <a:p>
              <a:pPr marL="0" lvl="0" indent="0" algn="l">
                <a:lnSpc>
                  <a:spcPts val="4095"/>
                </a:lnSpc>
                <a:spcBef>
                  <a:spcPct val="0"/>
                </a:spcBef>
              </a:pPr>
              <a:r>
                <a:rPr lang="en-US" sz="3199" u="sng" spc="-79">
                  <a:solidFill>
                    <a:srgbClr val="191769"/>
                  </a:solidFill>
                  <a:latin typeface="HK Grotesk Bold Bold"/>
                </a:rPr>
                <a:t>Insurance</a:t>
              </a:r>
            </a:p>
          </p:txBody>
        </p:sp>
        <p:sp>
          <p:nvSpPr>
            <p:cNvPr id="18" name="TextBox 18"/>
            <p:cNvSpPr txBox="1"/>
            <p:nvPr/>
          </p:nvSpPr>
          <p:spPr>
            <a:xfrm>
              <a:off x="0" y="1879709"/>
              <a:ext cx="3713120" cy="1299302"/>
            </a:xfrm>
            <a:prstGeom prst="rect">
              <a:avLst/>
            </a:prstGeom>
          </p:spPr>
          <p:txBody>
            <a:bodyPr lIns="0" tIns="0" rIns="0" bIns="0" rtlCol="0" anchor="t">
              <a:spAutoFit/>
            </a:bodyPr>
            <a:lstStyle/>
            <a:p>
              <a:pPr>
                <a:lnSpc>
                  <a:spcPts val="1960"/>
                </a:lnSpc>
              </a:pPr>
              <a:r>
                <a:rPr lang="en-US" sz="1400">
                  <a:solidFill>
                    <a:srgbClr val="191769"/>
                  </a:solidFill>
                  <a:latin typeface="Open Sans"/>
                </a:rPr>
                <a:t>Full-time employees of 30 hours or more are offered a $15,000 life insurance policy at no cost to them. </a:t>
              </a:r>
            </a:p>
          </p:txBody>
        </p:sp>
      </p:grpSp>
      <p:grpSp>
        <p:nvGrpSpPr>
          <p:cNvPr id="19" name="Group 19"/>
          <p:cNvGrpSpPr/>
          <p:nvPr/>
        </p:nvGrpSpPr>
        <p:grpSpPr>
          <a:xfrm>
            <a:off x="14791944" y="2759241"/>
            <a:ext cx="2784840" cy="2384259"/>
            <a:chOff x="0" y="0"/>
            <a:chExt cx="3713120" cy="3179012"/>
          </a:xfrm>
        </p:grpSpPr>
        <p:sp>
          <p:nvSpPr>
            <p:cNvPr id="20" name="TextBox 20"/>
            <p:cNvSpPr txBox="1"/>
            <p:nvPr/>
          </p:nvSpPr>
          <p:spPr>
            <a:xfrm>
              <a:off x="0" y="-28575"/>
              <a:ext cx="3713120" cy="1356639"/>
            </a:xfrm>
            <a:prstGeom prst="rect">
              <a:avLst/>
            </a:prstGeom>
          </p:spPr>
          <p:txBody>
            <a:bodyPr lIns="0" tIns="0" rIns="0" bIns="0" rtlCol="0" anchor="t">
              <a:spAutoFit/>
            </a:bodyPr>
            <a:lstStyle/>
            <a:p>
              <a:pPr>
                <a:lnSpc>
                  <a:spcPts val="4096"/>
                </a:lnSpc>
              </a:pPr>
              <a:r>
                <a:rPr lang="en-US" sz="3199" u="sng" spc="-79">
                  <a:solidFill>
                    <a:srgbClr val="191769"/>
                  </a:solidFill>
                  <a:latin typeface="HK Grotesk Bold Bold"/>
                </a:rPr>
                <a:t>Accidental </a:t>
              </a:r>
            </a:p>
            <a:p>
              <a:pPr marL="0" lvl="0" indent="0" algn="l">
                <a:lnSpc>
                  <a:spcPts val="4095"/>
                </a:lnSpc>
                <a:spcBef>
                  <a:spcPct val="0"/>
                </a:spcBef>
              </a:pPr>
              <a:r>
                <a:rPr lang="en-US" sz="3200" u="sng" spc="-80">
                  <a:solidFill>
                    <a:srgbClr val="191769"/>
                  </a:solidFill>
                  <a:latin typeface="HK Grotesk Bold Bold"/>
                </a:rPr>
                <a:t>Death</a:t>
              </a:r>
            </a:p>
          </p:txBody>
        </p:sp>
        <p:sp>
          <p:nvSpPr>
            <p:cNvPr id="21" name="TextBox 21"/>
            <p:cNvSpPr txBox="1"/>
            <p:nvPr/>
          </p:nvSpPr>
          <p:spPr>
            <a:xfrm>
              <a:off x="0" y="1879709"/>
              <a:ext cx="3713120" cy="1299302"/>
            </a:xfrm>
            <a:prstGeom prst="rect">
              <a:avLst/>
            </a:prstGeom>
          </p:spPr>
          <p:txBody>
            <a:bodyPr lIns="0" tIns="0" rIns="0" bIns="0" rtlCol="0" anchor="t">
              <a:spAutoFit/>
            </a:bodyPr>
            <a:lstStyle/>
            <a:p>
              <a:pPr>
                <a:lnSpc>
                  <a:spcPts val="1960"/>
                </a:lnSpc>
              </a:pPr>
              <a:r>
                <a:rPr lang="en-US" sz="1400" dirty="0">
                  <a:solidFill>
                    <a:srgbClr val="191769"/>
                  </a:solidFill>
                  <a:latin typeface="Open Sans"/>
                </a:rPr>
                <a:t>Full-time employees of 30 hours or more are offered an accidental death and dismemberment policy at no cost to them. </a:t>
              </a:r>
            </a:p>
          </p:txBody>
        </p:sp>
      </p:grpSp>
      <p:grpSp>
        <p:nvGrpSpPr>
          <p:cNvPr id="22" name="Group 22"/>
          <p:cNvGrpSpPr/>
          <p:nvPr/>
        </p:nvGrpSpPr>
        <p:grpSpPr>
          <a:xfrm>
            <a:off x="10584671" y="7866656"/>
            <a:ext cx="2784840" cy="2384259"/>
            <a:chOff x="0" y="0"/>
            <a:chExt cx="3713120" cy="3179012"/>
          </a:xfrm>
        </p:grpSpPr>
        <p:sp>
          <p:nvSpPr>
            <p:cNvPr id="23" name="TextBox 23"/>
            <p:cNvSpPr txBox="1"/>
            <p:nvPr/>
          </p:nvSpPr>
          <p:spPr>
            <a:xfrm>
              <a:off x="0" y="-28575"/>
              <a:ext cx="3713120" cy="1356639"/>
            </a:xfrm>
            <a:prstGeom prst="rect">
              <a:avLst/>
            </a:prstGeom>
          </p:spPr>
          <p:txBody>
            <a:bodyPr lIns="0" tIns="0" rIns="0" bIns="0" rtlCol="0" anchor="t">
              <a:spAutoFit/>
            </a:bodyPr>
            <a:lstStyle/>
            <a:p>
              <a:pPr>
                <a:lnSpc>
                  <a:spcPts val="4096"/>
                </a:lnSpc>
              </a:pPr>
              <a:r>
                <a:rPr lang="en-US" sz="3200" u="sng" spc="-80">
                  <a:solidFill>
                    <a:srgbClr val="FFFFFF"/>
                  </a:solidFill>
                  <a:latin typeface="HK Grotesk Bold Bold"/>
                </a:rPr>
                <a:t>Supplemental</a:t>
              </a:r>
            </a:p>
            <a:p>
              <a:pPr marL="0" lvl="0" indent="0" algn="l">
                <a:lnSpc>
                  <a:spcPts val="4095"/>
                </a:lnSpc>
                <a:spcBef>
                  <a:spcPct val="0"/>
                </a:spcBef>
              </a:pPr>
              <a:r>
                <a:rPr lang="en-US" sz="3200" u="sng" spc="-80">
                  <a:solidFill>
                    <a:srgbClr val="FFFFFF"/>
                  </a:solidFill>
                  <a:latin typeface="HK Grotesk Bold Bold"/>
                </a:rPr>
                <a:t>Insurances</a:t>
              </a:r>
            </a:p>
          </p:txBody>
        </p:sp>
        <p:sp>
          <p:nvSpPr>
            <p:cNvPr id="24" name="TextBox 24"/>
            <p:cNvSpPr txBox="1"/>
            <p:nvPr/>
          </p:nvSpPr>
          <p:spPr>
            <a:xfrm>
              <a:off x="0" y="1879709"/>
              <a:ext cx="3713120" cy="1299302"/>
            </a:xfrm>
            <a:prstGeom prst="rect">
              <a:avLst/>
            </a:prstGeom>
          </p:spPr>
          <p:txBody>
            <a:bodyPr lIns="0" tIns="0" rIns="0" bIns="0" rtlCol="0" anchor="t">
              <a:spAutoFit/>
            </a:bodyPr>
            <a:lstStyle/>
            <a:p>
              <a:pPr>
                <a:lnSpc>
                  <a:spcPts val="1960"/>
                </a:lnSpc>
              </a:pPr>
              <a:r>
                <a:rPr lang="en-US" sz="1400">
                  <a:solidFill>
                    <a:srgbClr val="FFFFFF"/>
                  </a:solidFill>
                  <a:latin typeface="Open Sans"/>
                </a:rPr>
                <a:t>Dental and AFLAC policies are paid by the employee and can be paid pre-tax through payroll deduction.</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AutoShape 2"/>
          <p:cNvSpPr/>
          <p:nvPr/>
        </p:nvSpPr>
        <p:spPr>
          <a:xfrm>
            <a:off x="9873454" y="5143500"/>
            <a:ext cx="4207273" cy="5143500"/>
          </a:xfrm>
          <a:prstGeom prst="rect">
            <a:avLst/>
          </a:prstGeom>
          <a:solidFill>
            <a:srgbClr val="DF682D"/>
          </a:solidFill>
        </p:spPr>
      </p:sp>
      <p:sp>
        <p:nvSpPr>
          <p:cNvPr id="3" name="AutoShape 3"/>
          <p:cNvSpPr/>
          <p:nvPr/>
        </p:nvSpPr>
        <p:spPr>
          <a:xfrm>
            <a:off x="5666181" y="0"/>
            <a:ext cx="4207273" cy="5143500"/>
          </a:xfrm>
          <a:prstGeom prst="rect">
            <a:avLst/>
          </a:prstGeom>
          <a:solidFill>
            <a:srgbClr val="62A25D"/>
          </a:solidFill>
        </p:spPr>
      </p:sp>
      <p:pic>
        <p:nvPicPr>
          <p:cNvPr id="4" name="Picture 4"/>
          <p:cNvPicPr>
            <a:picLocks noChangeAspect="1"/>
          </p:cNvPicPr>
          <p:nvPr/>
        </p:nvPicPr>
        <p:blipFill>
          <a:blip r:embed="rId2"/>
          <a:srcRect l="22725" r="22725"/>
          <a:stretch>
            <a:fillRect/>
          </a:stretch>
        </p:blipFill>
        <p:spPr>
          <a:xfrm>
            <a:off x="9873454" y="0"/>
            <a:ext cx="4207273" cy="5143500"/>
          </a:xfrm>
          <a:prstGeom prst="rect">
            <a:avLst/>
          </a:prstGeom>
        </p:spPr>
      </p:pic>
      <p:pic>
        <p:nvPicPr>
          <p:cNvPr id="5" name="Picture 5"/>
          <p:cNvPicPr>
            <a:picLocks noChangeAspect="1"/>
          </p:cNvPicPr>
          <p:nvPr/>
        </p:nvPicPr>
        <p:blipFill>
          <a:blip r:embed="rId3"/>
          <a:srcRect l="21703" r="21703"/>
          <a:stretch>
            <a:fillRect/>
          </a:stretch>
        </p:blipFill>
        <p:spPr>
          <a:xfrm>
            <a:off x="14080727" y="5143500"/>
            <a:ext cx="4207273" cy="5143500"/>
          </a:xfrm>
          <a:prstGeom prst="rect">
            <a:avLst/>
          </a:prstGeom>
        </p:spPr>
      </p:pic>
      <p:sp>
        <p:nvSpPr>
          <p:cNvPr id="6" name="TextBox 6"/>
          <p:cNvSpPr txBox="1"/>
          <p:nvPr/>
        </p:nvSpPr>
        <p:spPr>
          <a:xfrm rot="-5400000">
            <a:off x="-1275246" y="4703436"/>
            <a:ext cx="7015679" cy="2300976"/>
          </a:xfrm>
          <a:prstGeom prst="rect">
            <a:avLst/>
          </a:prstGeom>
        </p:spPr>
        <p:txBody>
          <a:bodyPr lIns="0" tIns="0" rIns="0" bIns="0" rtlCol="0" anchor="t">
            <a:spAutoFit/>
          </a:bodyPr>
          <a:lstStyle/>
          <a:p>
            <a:pPr marL="0" lvl="0" indent="0" algn="l">
              <a:lnSpc>
                <a:spcPts val="8735"/>
              </a:lnSpc>
              <a:spcBef>
                <a:spcPct val="0"/>
              </a:spcBef>
            </a:pPr>
            <a:r>
              <a:rPr lang="en-US" sz="9706" u="none" spc="-242">
                <a:solidFill>
                  <a:srgbClr val="FFFFFF"/>
                </a:solidFill>
                <a:latin typeface="HK Grotesk Bold Bold"/>
              </a:rPr>
              <a:t>Employee Benefits</a:t>
            </a:r>
          </a:p>
        </p:txBody>
      </p:sp>
      <p:sp>
        <p:nvSpPr>
          <p:cNvPr id="7" name="AutoShape 7"/>
          <p:cNvSpPr/>
          <p:nvPr/>
        </p:nvSpPr>
        <p:spPr>
          <a:xfrm>
            <a:off x="14080727" y="0"/>
            <a:ext cx="4207273" cy="5143500"/>
          </a:xfrm>
          <a:prstGeom prst="rect">
            <a:avLst/>
          </a:prstGeom>
          <a:solidFill>
            <a:srgbClr val="FFC924"/>
          </a:solidFill>
        </p:spPr>
      </p:sp>
      <p:pic>
        <p:nvPicPr>
          <p:cNvPr id="8" name="Picture 8"/>
          <p:cNvPicPr>
            <a:picLocks noChangeAspect="1"/>
          </p:cNvPicPr>
          <p:nvPr/>
        </p:nvPicPr>
        <p:blipFill>
          <a:blip r:embed="rId4"/>
          <a:srcRect/>
          <a:stretch>
            <a:fillRect/>
          </a:stretch>
        </p:blipFill>
        <p:spPr>
          <a:xfrm>
            <a:off x="502669" y="282177"/>
            <a:ext cx="4242637" cy="2912855"/>
          </a:xfrm>
          <a:prstGeom prst="rect">
            <a:avLst/>
          </a:prstGeom>
        </p:spPr>
      </p:pic>
      <p:pic>
        <p:nvPicPr>
          <p:cNvPr id="9" name="Picture 9"/>
          <p:cNvPicPr>
            <a:picLocks noChangeAspect="1"/>
          </p:cNvPicPr>
          <p:nvPr/>
        </p:nvPicPr>
        <p:blipFill>
          <a:blip r:embed="rId5"/>
          <a:srcRect l="26960" r="10055"/>
          <a:stretch>
            <a:fillRect/>
          </a:stretch>
        </p:blipFill>
        <p:spPr>
          <a:xfrm>
            <a:off x="5666181" y="5143500"/>
            <a:ext cx="4207273" cy="5143500"/>
          </a:xfrm>
          <a:prstGeom prst="rect">
            <a:avLst/>
          </a:prstGeom>
        </p:spPr>
      </p:pic>
      <p:grpSp>
        <p:nvGrpSpPr>
          <p:cNvPr id="10" name="Group 10"/>
          <p:cNvGrpSpPr/>
          <p:nvPr/>
        </p:nvGrpSpPr>
        <p:grpSpPr>
          <a:xfrm>
            <a:off x="6377398" y="1080463"/>
            <a:ext cx="2784840" cy="2982574"/>
            <a:chOff x="0" y="0"/>
            <a:chExt cx="3713120" cy="3976765"/>
          </a:xfrm>
        </p:grpSpPr>
        <p:sp>
          <p:nvSpPr>
            <p:cNvPr id="11" name="TextBox 11"/>
            <p:cNvSpPr txBox="1"/>
            <p:nvPr/>
          </p:nvSpPr>
          <p:spPr>
            <a:xfrm>
              <a:off x="0" y="-28575"/>
              <a:ext cx="3713120" cy="1356639"/>
            </a:xfrm>
            <a:prstGeom prst="rect">
              <a:avLst/>
            </a:prstGeom>
          </p:spPr>
          <p:txBody>
            <a:bodyPr lIns="0" tIns="0" rIns="0" bIns="0" rtlCol="0" anchor="t">
              <a:spAutoFit/>
            </a:bodyPr>
            <a:lstStyle/>
            <a:p>
              <a:pPr>
                <a:lnSpc>
                  <a:spcPts val="4096"/>
                </a:lnSpc>
              </a:pPr>
              <a:r>
                <a:rPr lang="en-US" sz="3199" u="sng" spc="-79">
                  <a:solidFill>
                    <a:srgbClr val="FFFFFF"/>
                  </a:solidFill>
                  <a:latin typeface="HK Grotesk Bold Bold"/>
                </a:rPr>
                <a:t>Vacation</a:t>
              </a:r>
            </a:p>
            <a:p>
              <a:pPr marL="0" lvl="0" indent="0">
                <a:lnSpc>
                  <a:spcPts val="4095"/>
                </a:lnSpc>
              </a:pPr>
              <a:r>
                <a:rPr lang="en-US" sz="3199" u="sng" spc="-79">
                  <a:solidFill>
                    <a:srgbClr val="FFFFFF"/>
                  </a:solidFill>
                  <a:latin typeface="HK Grotesk Bold Bold"/>
                </a:rPr>
                <a:t>Leave</a:t>
              </a:r>
            </a:p>
          </p:txBody>
        </p:sp>
        <p:sp>
          <p:nvSpPr>
            <p:cNvPr id="12" name="TextBox 12"/>
            <p:cNvSpPr txBox="1"/>
            <p:nvPr/>
          </p:nvSpPr>
          <p:spPr>
            <a:xfrm>
              <a:off x="0" y="2018392"/>
              <a:ext cx="3713120" cy="1958373"/>
            </a:xfrm>
            <a:prstGeom prst="rect">
              <a:avLst/>
            </a:prstGeom>
          </p:spPr>
          <p:txBody>
            <a:bodyPr lIns="0" tIns="0" rIns="0" bIns="0" rtlCol="0" anchor="t">
              <a:spAutoFit/>
            </a:bodyPr>
            <a:lstStyle/>
            <a:p>
              <a:pPr>
                <a:lnSpc>
                  <a:spcPts val="1960"/>
                </a:lnSpc>
              </a:pPr>
              <a:r>
                <a:rPr lang="en-US" sz="1400">
                  <a:solidFill>
                    <a:srgbClr val="FFFFFF"/>
                  </a:solidFill>
                  <a:latin typeface="Open Sans"/>
                </a:rPr>
                <a:t>The amount of annual leave is based on a staff member's hours worked per week and the length of employment. Please see page 7 of the Personnel Policies for more details.</a:t>
              </a:r>
            </a:p>
          </p:txBody>
        </p:sp>
      </p:grpSp>
      <p:grpSp>
        <p:nvGrpSpPr>
          <p:cNvPr id="13" name="Group 13"/>
          <p:cNvGrpSpPr/>
          <p:nvPr/>
        </p:nvGrpSpPr>
        <p:grpSpPr>
          <a:xfrm>
            <a:off x="10584671" y="6275969"/>
            <a:ext cx="2784840" cy="2878561"/>
            <a:chOff x="0" y="0"/>
            <a:chExt cx="3713120" cy="3838082"/>
          </a:xfrm>
        </p:grpSpPr>
        <p:sp>
          <p:nvSpPr>
            <p:cNvPr id="14" name="TextBox 14"/>
            <p:cNvSpPr txBox="1"/>
            <p:nvPr/>
          </p:nvSpPr>
          <p:spPr>
            <a:xfrm>
              <a:off x="0" y="-28575"/>
              <a:ext cx="3713120" cy="1356639"/>
            </a:xfrm>
            <a:prstGeom prst="rect">
              <a:avLst/>
            </a:prstGeom>
          </p:spPr>
          <p:txBody>
            <a:bodyPr lIns="0" tIns="0" rIns="0" bIns="0" rtlCol="0" anchor="t">
              <a:spAutoFit/>
            </a:bodyPr>
            <a:lstStyle/>
            <a:p>
              <a:pPr>
                <a:lnSpc>
                  <a:spcPts val="4096"/>
                </a:lnSpc>
              </a:pPr>
              <a:r>
                <a:rPr lang="en-US" sz="3200" u="sng" spc="-80">
                  <a:solidFill>
                    <a:srgbClr val="FFFFFF"/>
                  </a:solidFill>
                  <a:latin typeface="HK Grotesk Bold Bold"/>
                </a:rPr>
                <a:t>Holidays</a:t>
              </a:r>
            </a:p>
            <a:p>
              <a:pPr marL="0" lvl="0" indent="0" algn="l">
                <a:lnSpc>
                  <a:spcPts val="4095"/>
                </a:lnSpc>
                <a:spcBef>
                  <a:spcPct val="0"/>
                </a:spcBef>
              </a:pPr>
              <a:r>
                <a:rPr lang="en-US" sz="3200" u="sng" spc="-80">
                  <a:solidFill>
                    <a:srgbClr val="FFFFFF"/>
                  </a:solidFill>
                  <a:latin typeface="HK Grotesk Bold Bold"/>
                </a:rPr>
                <a:t>&amp; Birthdays</a:t>
              </a:r>
            </a:p>
          </p:txBody>
        </p:sp>
        <p:sp>
          <p:nvSpPr>
            <p:cNvPr id="15" name="TextBox 15"/>
            <p:cNvSpPr txBox="1"/>
            <p:nvPr/>
          </p:nvSpPr>
          <p:spPr>
            <a:xfrm>
              <a:off x="0" y="1879709"/>
              <a:ext cx="3713120" cy="1958373"/>
            </a:xfrm>
            <a:prstGeom prst="rect">
              <a:avLst/>
            </a:prstGeom>
          </p:spPr>
          <p:txBody>
            <a:bodyPr lIns="0" tIns="0" rIns="0" bIns="0" rtlCol="0" anchor="t">
              <a:spAutoFit/>
            </a:bodyPr>
            <a:lstStyle/>
            <a:p>
              <a:pPr>
                <a:lnSpc>
                  <a:spcPts val="1960"/>
                </a:lnSpc>
              </a:pPr>
              <a:r>
                <a:rPr lang="en-US" sz="1400">
                  <a:solidFill>
                    <a:srgbClr val="FFFFFF"/>
                  </a:solidFill>
                  <a:latin typeface="Open Sans"/>
                </a:rPr>
                <a:t>All staff receive 11 paid holidays per year. In addition, all staff receive a paid holiday for their birthday, which may be used at any time during the year with supervisor approval.</a:t>
              </a:r>
            </a:p>
          </p:txBody>
        </p:sp>
      </p:grpSp>
      <p:grpSp>
        <p:nvGrpSpPr>
          <p:cNvPr id="16" name="Group 16"/>
          <p:cNvGrpSpPr/>
          <p:nvPr/>
        </p:nvGrpSpPr>
        <p:grpSpPr>
          <a:xfrm>
            <a:off x="14791944" y="1080463"/>
            <a:ext cx="2784840" cy="3125713"/>
            <a:chOff x="0" y="0"/>
            <a:chExt cx="3713120" cy="4167617"/>
          </a:xfrm>
        </p:grpSpPr>
        <p:sp>
          <p:nvSpPr>
            <p:cNvPr id="17" name="TextBox 17"/>
            <p:cNvSpPr txBox="1"/>
            <p:nvPr/>
          </p:nvSpPr>
          <p:spPr>
            <a:xfrm>
              <a:off x="0" y="-28575"/>
              <a:ext cx="3713120" cy="1356639"/>
            </a:xfrm>
            <a:prstGeom prst="rect">
              <a:avLst/>
            </a:prstGeom>
          </p:spPr>
          <p:txBody>
            <a:bodyPr lIns="0" tIns="0" rIns="0" bIns="0" rtlCol="0" anchor="t">
              <a:spAutoFit/>
            </a:bodyPr>
            <a:lstStyle/>
            <a:p>
              <a:pPr>
                <a:lnSpc>
                  <a:spcPts val="4096"/>
                </a:lnSpc>
              </a:pPr>
              <a:r>
                <a:rPr lang="en-US" sz="3200" u="sng" spc="-80">
                  <a:solidFill>
                    <a:srgbClr val="191769"/>
                  </a:solidFill>
                  <a:latin typeface="HK Grotesk Bold Bold"/>
                </a:rPr>
                <a:t>Sick</a:t>
              </a:r>
            </a:p>
            <a:p>
              <a:pPr marL="0" lvl="0" indent="0" algn="l">
                <a:lnSpc>
                  <a:spcPts val="4095"/>
                </a:lnSpc>
                <a:spcBef>
                  <a:spcPct val="0"/>
                </a:spcBef>
              </a:pPr>
              <a:r>
                <a:rPr lang="en-US" sz="3200" u="sng" spc="-80">
                  <a:solidFill>
                    <a:srgbClr val="191769"/>
                  </a:solidFill>
                  <a:latin typeface="HK Grotesk Bold Bold"/>
                </a:rPr>
                <a:t>Leave</a:t>
              </a:r>
            </a:p>
          </p:txBody>
        </p:sp>
        <p:sp>
          <p:nvSpPr>
            <p:cNvPr id="18" name="TextBox 18"/>
            <p:cNvSpPr txBox="1"/>
            <p:nvPr/>
          </p:nvSpPr>
          <p:spPr>
            <a:xfrm>
              <a:off x="0" y="1879709"/>
              <a:ext cx="3713120" cy="2287908"/>
            </a:xfrm>
            <a:prstGeom prst="rect">
              <a:avLst/>
            </a:prstGeom>
          </p:spPr>
          <p:txBody>
            <a:bodyPr lIns="0" tIns="0" rIns="0" bIns="0" rtlCol="0" anchor="t">
              <a:spAutoFit/>
            </a:bodyPr>
            <a:lstStyle/>
            <a:p>
              <a:pPr>
                <a:lnSpc>
                  <a:spcPts val="1960"/>
                </a:lnSpc>
              </a:pPr>
              <a:r>
                <a:rPr lang="en-US" sz="1400">
                  <a:solidFill>
                    <a:srgbClr val="191769"/>
                  </a:solidFill>
                  <a:latin typeface="Open Sans"/>
                </a:rPr>
                <a:t>Sick leave is earned at the rate of 12 days per year (8 hours per month) for staff members working 40 hours per week. Accrual of sick leave for employees working less hours is pro-rata.</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69B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516" t="4315" r="14251" b="40119"/>
          <a:stretch>
            <a:fillRect/>
          </a:stretch>
        </p:blipFill>
        <p:spPr>
          <a:xfrm>
            <a:off x="4649536" y="6592386"/>
            <a:ext cx="3335913" cy="3694614"/>
          </a:xfrm>
          <a:prstGeom prst="rect">
            <a:avLst/>
          </a:prstGeom>
        </p:spPr>
      </p:pic>
      <p:sp>
        <p:nvSpPr>
          <p:cNvPr id="3" name="AutoShape 3"/>
          <p:cNvSpPr/>
          <p:nvPr/>
        </p:nvSpPr>
        <p:spPr>
          <a:xfrm>
            <a:off x="7985449" y="4123186"/>
            <a:ext cx="2057711" cy="2054605"/>
          </a:xfrm>
          <a:prstGeom prst="rect">
            <a:avLst/>
          </a:prstGeom>
          <a:solidFill>
            <a:srgbClr val="62A25D"/>
          </a:solidFill>
        </p:spPr>
      </p:sp>
      <p:sp>
        <p:nvSpPr>
          <p:cNvPr id="4" name="AutoShape 4"/>
          <p:cNvSpPr/>
          <p:nvPr/>
        </p:nvSpPr>
        <p:spPr>
          <a:xfrm>
            <a:off x="2591825" y="8225407"/>
            <a:ext cx="2057711" cy="2054605"/>
          </a:xfrm>
          <a:prstGeom prst="rect">
            <a:avLst/>
          </a:prstGeom>
          <a:solidFill>
            <a:srgbClr val="FFC924"/>
          </a:solidFill>
        </p:spPr>
      </p:sp>
      <p:pic>
        <p:nvPicPr>
          <p:cNvPr id="5" name="Picture 5"/>
          <p:cNvPicPr>
            <a:picLocks noChangeAspect="1"/>
          </p:cNvPicPr>
          <p:nvPr/>
        </p:nvPicPr>
        <p:blipFill>
          <a:blip r:embed="rId3"/>
          <a:srcRect t="3234" b="30199"/>
          <a:stretch>
            <a:fillRect/>
          </a:stretch>
        </p:blipFill>
        <p:spPr>
          <a:xfrm>
            <a:off x="14158581" y="6177791"/>
            <a:ext cx="4115421" cy="4109209"/>
          </a:xfrm>
          <a:prstGeom prst="rect">
            <a:avLst/>
          </a:prstGeom>
        </p:spPr>
      </p:pic>
      <p:pic>
        <p:nvPicPr>
          <p:cNvPr id="6" name="Picture 6"/>
          <p:cNvPicPr>
            <a:picLocks noChangeAspect="1"/>
          </p:cNvPicPr>
          <p:nvPr/>
        </p:nvPicPr>
        <p:blipFill>
          <a:blip r:embed="rId4"/>
          <a:srcRect t="3483" b="29991"/>
          <a:stretch>
            <a:fillRect/>
          </a:stretch>
        </p:blipFill>
        <p:spPr>
          <a:xfrm>
            <a:off x="10043160" y="6170802"/>
            <a:ext cx="4115421" cy="4109209"/>
          </a:xfrm>
          <a:prstGeom prst="rect">
            <a:avLst/>
          </a:prstGeom>
        </p:spPr>
      </p:pic>
      <p:pic>
        <p:nvPicPr>
          <p:cNvPr id="7" name="Picture 7"/>
          <p:cNvPicPr>
            <a:picLocks noChangeAspect="1"/>
          </p:cNvPicPr>
          <p:nvPr/>
        </p:nvPicPr>
        <p:blipFill>
          <a:blip r:embed="rId5"/>
          <a:srcRect l="8896" t="11251" r="49411" b="26304"/>
          <a:stretch>
            <a:fillRect/>
          </a:stretch>
        </p:blipFill>
        <p:spPr>
          <a:xfrm>
            <a:off x="7985449" y="8232395"/>
            <a:ext cx="2057711" cy="2054605"/>
          </a:xfrm>
          <a:prstGeom prst="rect">
            <a:avLst/>
          </a:prstGeom>
        </p:spPr>
      </p:pic>
      <p:pic>
        <p:nvPicPr>
          <p:cNvPr id="8" name="Picture 8"/>
          <p:cNvPicPr>
            <a:picLocks noChangeAspect="1"/>
          </p:cNvPicPr>
          <p:nvPr/>
        </p:nvPicPr>
        <p:blipFill>
          <a:blip r:embed="rId6"/>
          <a:srcRect t="4184" b="29165"/>
          <a:stretch>
            <a:fillRect/>
          </a:stretch>
        </p:blipFill>
        <p:spPr>
          <a:xfrm>
            <a:off x="7570227" y="4123186"/>
            <a:ext cx="2472933" cy="2469200"/>
          </a:xfrm>
          <a:prstGeom prst="rect">
            <a:avLst/>
          </a:prstGeom>
        </p:spPr>
      </p:pic>
      <p:sp>
        <p:nvSpPr>
          <p:cNvPr id="9" name="AutoShape 9"/>
          <p:cNvSpPr/>
          <p:nvPr/>
        </p:nvSpPr>
        <p:spPr>
          <a:xfrm>
            <a:off x="14158581" y="4123186"/>
            <a:ext cx="4115421" cy="2054605"/>
          </a:xfrm>
          <a:prstGeom prst="rect">
            <a:avLst/>
          </a:prstGeom>
          <a:solidFill>
            <a:srgbClr val="FDCBDF"/>
          </a:solidFill>
        </p:spPr>
      </p:sp>
      <p:sp>
        <p:nvSpPr>
          <p:cNvPr id="10" name="AutoShape 10"/>
          <p:cNvSpPr/>
          <p:nvPr/>
        </p:nvSpPr>
        <p:spPr>
          <a:xfrm>
            <a:off x="7985449" y="8232395"/>
            <a:ext cx="2057711" cy="2054605"/>
          </a:xfrm>
          <a:prstGeom prst="rect">
            <a:avLst/>
          </a:prstGeom>
          <a:solidFill>
            <a:srgbClr val="29285D"/>
          </a:solidFill>
        </p:spPr>
      </p:sp>
      <p:pic>
        <p:nvPicPr>
          <p:cNvPr id="11" name="Picture 11"/>
          <p:cNvPicPr>
            <a:picLocks noChangeAspect="1"/>
          </p:cNvPicPr>
          <p:nvPr/>
        </p:nvPicPr>
        <p:blipFill>
          <a:blip r:embed="rId7"/>
          <a:srcRect t="3584" b="31573"/>
          <a:stretch>
            <a:fillRect/>
          </a:stretch>
        </p:blipFill>
        <p:spPr>
          <a:xfrm>
            <a:off x="8729719" y="0"/>
            <a:ext cx="5428862" cy="4123186"/>
          </a:xfrm>
          <a:prstGeom prst="rect">
            <a:avLst/>
          </a:prstGeom>
        </p:spPr>
      </p:pic>
      <p:pic>
        <p:nvPicPr>
          <p:cNvPr id="12" name="Picture 12"/>
          <p:cNvPicPr>
            <a:picLocks noChangeAspect="1"/>
          </p:cNvPicPr>
          <p:nvPr/>
        </p:nvPicPr>
        <p:blipFill>
          <a:blip r:embed="rId8"/>
          <a:srcRect t="8123" b="25352"/>
          <a:stretch>
            <a:fillRect/>
          </a:stretch>
        </p:blipFill>
        <p:spPr>
          <a:xfrm>
            <a:off x="14158581" y="0"/>
            <a:ext cx="4129419" cy="4123186"/>
          </a:xfrm>
          <a:prstGeom prst="rect">
            <a:avLst/>
          </a:prstGeom>
        </p:spPr>
      </p:pic>
      <p:sp>
        <p:nvSpPr>
          <p:cNvPr id="13" name="TextBox 13"/>
          <p:cNvSpPr txBox="1"/>
          <p:nvPr/>
        </p:nvSpPr>
        <p:spPr>
          <a:xfrm>
            <a:off x="3170523" y="9779067"/>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Pam</a:t>
            </a:r>
          </a:p>
        </p:txBody>
      </p:sp>
      <p:sp>
        <p:nvSpPr>
          <p:cNvPr id="14" name="TextBox 14"/>
          <p:cNvSpPr txBox="1"/>
          <p:nvPr/>
        </p:nvSpPr>
        <p:spPr>
          <a:xfrm>
            <a:off x="8429546" y="9772078"/>
            <a:ext cx="1877458"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Mattie</a:t>
            </a:r>
          </a:p>
        </p:txBody>
      </p:sp>
      <p:sp>
        <p:nvSpPr>
          <p:cNvPr id="15" name="TextBox 15"/>
          <p:cNvSpPr txBox="1"/>
          <p:nvPr/>
        </p:nvSpPr>
        <p:spPr>
          <a:xfrm>
            <a:off x="15085339" y="4189861"/>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Karen</a:t>
            </a:r>
          </a:p>
        </p:txBody>
      </p:sp>
      <p:sp>
        <p:nvSpPr>
          <p:cNvPr id="16" name="TextBox 16"/>
          <p:cNvSpPr txBox="1"/>
          <p:nvPr/>
        </p:nvSpPr>
        <p:spPr>
          <a:xfrm>
            <a:off x="15085339" y="5662869"/>
            <a:ext cx="227590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Brittney</a:t>
            </a:r>
          </a:p>
        </p:txBody>
      </p:sp>
      <p:sp>
        <p:nvSpPr>
          <p:cNvPr id="17" name="TextBox 17"/>
          <p:cNvSpPr txBox="1"/>
          <p:nvPr/>
        </p:nvSpPr>
        <p:spPr>
          <a:xfrm>
            <a:off x="8274798" y="6659061"/>
            <a:ext cx="1479013" cy="474489"/>
          </a:xfrm>
          <a:prstGeom prst="rect">
            <a:avLst/>
          </a:prstGeom>
        </p:spPr>
        <p:txBody>
          <a:bodyPr lIns="0" tIns="0" rIns="0" bIns="0" rtlCol="0" anchor="t">
            <a:spAutoFit/>
          </a:bodyPr>
          <a:lstStyle/>
          <a:p>
            <a:pPr marL="0" lvl="0" indent="0" algn="l">
              <a:lnSpc>
                <a:spcPts val="3748"/>
              </a:lnSpc>
              <a:spcBef>
                <a:spcPct val="0"/>
              </a:spcBef>
            </a:pPr>
            <a:r>
              <a:rPr lang="en-US" sz="3786">
                <a:solidFill>
                  <a:srgbClr val="FFFFFF"/>
                </a:solidFill>
                <a:latin typeface="Script MT Bold" panose="03040602040607080904" pitchFamily="66" charset="0"/>
              </a:rPr>
              <a:t>Erin</a:t>
            </a:r>
          </a:p>
        </p:txBody>
      </p:sp>
      <p:sp>
        <p:nvSpPr>
          <p:cNvPr id="18" name="TextBox 18"/>
          <p:cNvSpPr txBox="1"/>
          <p:nvPr/>
        </p:nvSpPr>
        <p:spPr>
          <a:xfrm>
            <a:off x="10279480" y="4189861"/>
            <a:ext cx="2239681" cy="47448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Rhonda</a:t>
            </a:r>
          </a:p>
        </p:txBody>
      </p:sp>
      <p:sp>
        <p:nvSpPr>
          <p:cNvPr id="19" name="TextBox 19"/>
          <p:cNvSpPr txBox="1"/>
          <p:nvPr/>
        </p:nvSpPr>
        <p:spPr>
          <a:xfrm>
            <a:off x="-1401759" y="28575"/>
            <a:ext cx="9831305" cy="3983453"/>
          </a:xfrm>
          <a:prstGeom prst="rect">
            <a:avLst/>
          </a:prstGeom>
        </p:spPr>
        <p:txBody>
          <a:bodyPr lIns="0" tIns="0" rIns="0" bIns="0" rtlCol="0" anchor="t">
            <a:spAutoFit/>
          </a:bodyPr>
          <a:lstStyle/>
          <a:p>
            <a:pPr algn="r">
              <a:lnSpc>
                <a:spcPts val="10439"/>
              </a:lnSpc>
            </a:pPr>
            <a:r>
              <a:rPr lang="en-US" sz="8999" spc="-224">
                <a:solidFill>
                  <a:srgbClr val="FFFFFF"/>
                </a:solidFill>
                <a:latin typeface="HK Grotesk Bold Bold"/>
              </a:rPr>
              <a:t>Welcome to the Chatham Trades family!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70" b="16660"/>
          <a:stretch>
            <a:fillRect/>
          </a:stretch>
        </p:blipFill>
        <p:spPr>
          <a:xfrm>
            <a:off x="4649536" y="6177791"/>
            <a:ext cx="3335913" cy="4109209"/>
          </a:xfrm>
          <a:prstGeom prst="rect">
            <a:avLst/>
          </a:prstGeom>
        </p:spPr>
      </p:pic>
      <p:sp>
        <p:nvSpPr>
          <p:cNvPr id="3" name="AutoShape 3"/>
          <p:cNvSpPr/>
          <p:nvPr/>
        </p:nvSpPr>
        <p:spPr>
          <a:xfrm>
            <a:off x="7985449" y="4123186"/>
            <a:ext cx="2057711" cy="2054605"/>
          </a:xfrm>
          <a:prstGeom prst="rect">
            <a:avLst/>
          </a:prstGeom>
          <a:solidFill>
            <a:srgbClr val="62A25D"/>
          </a:solidFill>
        </p:spPr>
      </p:sp>
      <p:sp>
        <p:nvSpPr>
          <p:cNvPr id="4" name="AutoShape 4"/>
          <p:cNvSpPr/>
          <p:nvPr/>
        </p:nvSpPr>
        <p:spPr>
          <a:xfrm>
            <a:off x="2591825" y="8225407"/>
            <a:ext cx="2057711" cy="2054605"/>
          </a:xfrm>
          <a:prstGeom prst="rect">
            <a:avLst/>
          </a:prstGeom>
          <a:solidFill>
            <a:srgbClr val="FFC924"/>
          </a:solidFill>
        </p:spPr>
      </p:sp>
      <p:pic>
        <p:nvPicPr>
          <p:cNvPr id="5" name="Picture 5"/>
          <p:cNvPicPr>
            <a:picLocks noChangeAspect="1"/>
          </p:cNvPicPr>
          <p:nvPr/>
        </p:nvPicPr>
        <p:blipFill>
          <a:blip r:embed="rId3"/>
          <a:srcRect t="4636" b="28839"/>
          <a:stretch>
            <a:fillRect/>
          </a:stretch>
        </p:blipFill>
        <p:spPr>
          <a:xfrm>
            <a:off x="14158581" y="6177791"/>
            <a:ext cx="4115421" cy="4109209"/>
          </a:xfrm>
          <a:prstGeom prst="rect">
            <a:avLst/>
          </a:prstGeom>
        </p:spPr>
      </p:pic>
      <p:pic>
        <p:nvPicPr>
          <p:cNvPr id="6" name="Picture 6"/>
          <p:cNvPicPr>
            <a:picLocks noChangeAspect="1"/>
          </p:cNvPicPr>
          <p:nvPr/>
        </p:nvPicPr>
        <p:blipFill>
          <a:blip r:embed="rId4"/>
          <a:srcRect t="1728" b="31746"/>
          <a:stretch>
            <a:fillRect/>
          </a:stretch>
        </p:blipFill>
        <p:spPr>
          <a:xfrm>
            <a:off x="10043160" y="6170802"/>
            <a:ext cx="4115421" cy="4109209"/>
          </a:xfrm>
          <a:prstGeom prst="rect">
            <a:avLst/>
          </a:prstGeom>
        </p:spPr>
      </p:pic>
      <p:pic>
        <p:nvPicPr>
          <p:cNvPr id="7" name="Picture 7"/>
          <p:cNvPicPr>
            <a:picLocks noChangeAspect="1"/>
          </p:cNvPicPr>
          <p:nvPr/>
        </p:nvPicPr>
        <p:blipFill>
          <a:blip r:embed="rId5"/>
          <a:srcRect l="8896" t="11251" r="49411" b="26304"/>
          <a:stretch>
            <a:fillRect/>
          </a:stretch>
        </p:blipFill>
        <p:spPr>
          <a:xfrm>
            <a:off x="7985449" y="8232395"/>
            <a:ext cx="2057711" cy="2054605"/>
          </a:xfrm>
          <a:prstGeom prst="rect">
            <a:avLst/>
          </a:prstGeom>
        </p:spPr>
      </p:pic>
      <p:pic>
        <p:nvPicPr>
          <p:cNvPr id="8" name="Picture 8"/>
          <p:cNvPicPr>
            <a:picLocks noChangeAspect="1"/>
          </p:cNvPicPr>
          <p:nvPr/>
        </p:nvPicPr>
        <p:blipFill>
          <a:blip r:embed="rId6"/>
          <a:srcRect t="9369" b="24064"/>
          <a:stretch>
            <a:fillRect/>
          </a:stretch>
        </p:blipFill>
        <p:spPr>
          <a:xfrm>
            <a:off x="7985449" y="4123186"/>
            <a:ext cx="2057711" cy="2054605"/>
          </a:xfrm>
          <a:prstGeom prst="rect">
            <a:avLst/>
          </a:prstGeom>
        </p:spPr>
      </p:pic>
      <p:sp>
        <p:nvSpPr>
          <p:cNvPr id="9" name="AutoShape 9"/>
          <p:cNvSpPr/>
          <p:nvPr/>
        </p:nvSpPr>
        <p:spPr>
          <a:xfrm>
            <a:off x="14158581" y="4123186"/>
            <a:ext cx="4115421" cy="2054605"/>
          </a:xfrm>
          <a:prstGeom prst="rect">
            <a:avLst/>
          </a:prstGeom>
          <a:solidFill>
            <a:srgbClr val="FDCBDF"/>
          </a:solidFill>
        </p:spPr>
      </p:sp>
      <p:sp>
        <p:nvSpPr>
          <p:cNvPr id="10" name="AutoShape 10"/>
          <p:cNvSpPr/>
          <p:nvPr/>
        </p:nvSpPr>
        <p:spPr>
          <a:xfrm>
            <a:off x="7985449" y="8232395"/>
            <a:ext cx="2057711" cy="2054605"/>
          </a:xfrm>
          <a:prstGeom prst="rect">
            <a:avLst/>
          </a:prstGeom>
          <a:solidFill>
            <a:srgbClr val="29285D"/>
          </a:solidFill>
        </p:spPr>
      </p:sp>
      <p:sp>
        <p:nvSpPr>
          <p:cNvPr id="11" name="TextBox 11"/>
          <p:cNvSpPr txBox="1"/>
          <p:nvPr/>
        </p:nvSpPr>
        <p:spPr>
          <a:xfrm>
            <a:off x="-1401759" y="28575"/>
            <a:ext cx="9831305" cy="3983453"/>
          </a:xfrm>
          <a:prstGeom prst="rect">
            <a:avLst/>
          </a:prstGeom>
        </p:spPr>
        <p:txBody>
          <a:bodyPr lIns="0" tIns="0" rIns="0" bIns="0" rtlCol="0" anchor="t">
            <a:spAutoFit/>
          </a:bodyPr>
          <a:lstStyle/>
          <a:p>
            <a:pPr algn="r">
              <a:lnSpc>
                <a:spcPts val="10439"/>
              </a:lnSpc>
            </a:pPr>
            <a:r>
              <a:rPr lang="en-US" sz="8999" spc="-224">
                <a:solidFill>
                  <a:srgbClr val="FFFFFF"/>
                </a:solidFill>
                <a:latin typeface="HK Grotesk Bold Bold"/>
              </a:rPr>
              <a:t>Welcome to the Chatham Trades family!</a:t>
            </a:r>
          </a:p>
        </p:txBody>
      </p:sp>
      <p:sp>
        <p:nvSpPr>
          <p:cNvPr id="12" name="TextBox 12"/>
          <p:cNvSpPr txBox="1"/>
          <p:nvPr/>
        </p:nvSpPr>
        <p:spPr>
          <a:xfrm>
            <a:off x="3170523" y="9491763"/>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Tony</a:t>
            </a:r>
          </a:p>
        </p:txBody>
      </p:sp>
      <p:sp>
        <p:nvSpPr>
          <p:cNvPr id="13" name="TextBox 13"/>
          <p:cNvSpPr txBox="1"/>
          <p:nvPr/>
        </p:nvSpPr>
        <p:spPr>
          <a:xfrm>
            <a:off x="8572535" y="9491763"/>
            <a:ext cx="1470625"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Jerry</a:t>
            </a:r>
          </a:p>
        </p:txBody>
      </p:sp>
      <p:sp>
        <p:nvSpPr>
          <p:cNvPr id="14" name="TextBox 14"/>
          <p:cNvSpPr txBox="1"/>
          <p:nvPr/>
        </p:nvSpPr>
        <p:spPr>
          <a:xfrm>
            <a:off x="15085339" y="4189861"/>
            <a:ext cx="1884457"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Patricia</a:t>
            </a:r>
          </a:p>
        </p:txBody>
      </p:sp>
      <p:sp>
        <p:nvSpPr>
          <p:cNvPr id="15" name="TextBox 15"/>
          <p:cNvSpPr txBox="1"/>
          <p:nvPr/>
        </p:nvSpPr>
        <p:spPr>
          <a:xfrm>
            <a:off x="15085339" y="5669858"/>
            <a:ext cx="2275903" cy="477759"/>
          </a:xfrm>
          <a:prstGeom prst="rect">
            <a:avLst/>
          </a:prstGeom>
        </p:spPr>
        <p:txBody>
          <a:bodyPr lIns="0" tIns="0" rIns="0" bIns="0" rtlCol="0" anchor="t">
            <a:spAutoFit/>
          </a:bodyPr>
          <a:lstStyle/>
          <a:p>
            <a:pPr marL="0" lvl="0" indent="0" algn="l">
              <a:lnSpc>
                <a:spcPts val="3748"/>
              </a:lnSpc>
              <a:spcBef>
                <a:spcPct val="0"/>
              </a:spcBef>
            </a:pPr>
            <a:r>
              <a:rPr lang="en-US" sz="3786" dirty="0" err="1">
                <a:solidFill>
                  <a:srgbClr val="191769"/>
                </a:solidFill>
                <a:latin typeface="Script MT Bold" panose="03040602040607080904" pitchFamily="66" charset="0"/>
              </a:rPr>
              <a:t>Winford</a:t>
            </a:r>
            <a:endParaRPr lang="en-US" sz="3786" dirty="0">
              <a:solidFill>
                <a:srgbClr val="191769"/>
              </a:solidFill>
              <a:latin typeface="Script MT Bold" panose="03040602040607080904" pitchFamily="66" charset="0"/>
            </a:endParaRPr>
          </a:p>
        </p:txBody>
      </p:sp>
      <p:sp>
        <p:nvSpPr>
          <p:cNvPr id="16" name="TextBox 16"/>
          <p:cNvSpPr txBox="1"/>
          <p:nvPr/>
        </p:nvSpPr>
        <p:spPr>
          <a:xfrm>
            <a:off x="8274798" y="6244466"/>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Kallie</a:t>
            </a:r>
          </a:p>
        </p:txBody>
      </p:sp>
      <p:sp>
        <p:nvSpPr>
          <p:cNvPr id="17" name="TextBox 17"/>
          <p:cNvSpPr txBox="1"/>
          <p:nvPr/>
        </p:nvSpPr>
        <p:spPr>
          <a:xfrm>
            <a:off x="10981030" y="4189861"/>
            <a:ext cx="2239681"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Brenda</a:t>
            </a:r>
          </a:p>
        </p:txBody>
      </p:sp>
      <p:pic>
        <p:nvPicPr>
          <p:cNvPr id="18" name="Picture 18"/>
          <p:cNvPicPr>
            <a:picLocks noChangeAspect="1"/>
          </p:cNvPicPr>
          <p:nvPr/>
        </p:nvPicPr>
        <p:blipFill>
          <a:blip r:embed="rId7"/>
          <a:srcRect t="10377" b="22862"/>
          <a:stretch>
            <a:fillRect/>
          </a:stretch>
        </p:blipFill>
        <p:spPr>
          <a:xfrm>
            <a:off x="14159188" y="0"/>
            <a:ext cx="4114813" cy="4123186"/>
          </a:xfrm>
          <a:prstGeom prst="rect">
            <a:avLst/>
          </a:prstGeom>
        </p:spPr>
      </p:pic>
      <p:pic>
        <p:nvPicPr>
          <p:cNvPr id="19" name="Picture 19"/>
          <p:cNvPicPr>
            <a:picLocks noChangeAspect="1"/>
          </p:cNvPicPr>
          <p:nvPr/>
        </p:nvPicPr>
        <p:blipFill>
          <a:blip r:embed="rId8"/>
          <a:srcRect t="5504" b="27744"/>
          <a:stretch>
            <a:fillRect/>
          </a:stretch>
        </p:blipFill>
        <p:spPr>
          <a:xfrm>
            <a:off x="10043160" y="0"/>
            <a:ext cx="4115421" cy="412318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69B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6935"/>
          <a:stretch>
            <a:fillRect/>
          </a:stretch>
        </p:blipFill>
        <p:spPr>
          <a:xfrm>
            <a:off x="4649536" y="6592386"/>
            <a:ext cx="3335913" cy="3694614"/>
          </a:xfrm>
          <a:prstGeom prst="rect">
            <a:avLst/>
          </a:prstGeom>
        </p:spPr>
      </p:pic>
      <p:sp>
        <p:nvSpPr>
          <p:cNvPr id="3" name="AutoShape 3"/>
          <p:cNvSpPr/>
          <p:nvPr/>
        </p:nvSpPr>
        <p:spPr>
          <a:xfrm>
            <a:off x="7985449" y="4123186"/>
            <a:ext cx="2057711" cy="2054605"/>
          </a:xfrm>
          <a:prstGeom prst="rect">
            <a:avLst/>
          </a:prstGeom>
          <a:solidFill>
            <a:srgbClr val="62A25D"/>
          </a:solidFill>
        </p:spPr>
      </p:sp>
      <p:sp>
        <p:nvSpPr>
          <p:cNvPr id="4" name="AutoShape 4"/>
          <p:cNvSpPr/>
          <p:nvPr/>
        </p:nvSpPr>
        <p:spPr>
          <a:xfrm>
            <a:off x="2591825" y="8225407"/>
            <a:ext cx="2057711" cy="2054605"/>
          </a:xfrm>
          <a:prstGeom prst="rect">
            <a:avLst/>
          </a:prstGeom>
          <a:solidFill>
            <a:srgbClr val="FDCBDF"/>
          </a:solidFill>
        </p:spPr>
      </p:sp>
      <p:pic>
        <p:nvPicPr>
          <p:cNvPr id="5" name="Picture 5"/>
          <p:cNvPicPr>
            <a:picLocks noChangeAspect="1"/>
          </p:cNvPicPr>
          <p:nvPr/>
        </p:nvPicPr>
        <p:blipFill>
          <a:blip r:embed="rId3"/>
          <a:srcRect t="16433" b="8679"/>
          <a:stretch>
            <a:fillRect/>
          </a:stretch>
        </p:blipFill>
        <p:spPr>
          <a:xfrm>
            <a:off x="14144909" y="6177791"/>
            <a:ext cx="4115421" cy="4109209"/>
          </a:xfrm>
          <a:prstGeom prst="rect">
            <a:avLst/>
          </a:prstGeom>
        </p:spPr>
      </p:pic>
      <p:pic>
        <p:nvPicPr>
          <p:cNvPr id="6" name="Picture 6"/>
          <p:cNvPicPr>
            <a:picLocks noChangeAspect="1"/>
          </p:cNvPicPr>
          <p:nvPr/>
        </p:nvPicPr>
        <p:blipFill>
          <a:blip r:embed="rId4"/>
          <a:srcRect t="2826" b="22287"/>
          <a:stretch>
            <a:fillRect/>
          </a:stretch>
        </p:blipFill>
        <p:spPr>
          <a:xfrm>
            <a:off x="10043160" y="6170802"/>
            <a:ext cx="4115421" cy="4109209"/>
          </a:xfrm>
          <a:prstGeom prst="rect">
            <a:avLst/>
          </a:prstGeom>
        </p:spPr>
      </p:pic>
      <p:pic>
        <p:nvPicPr>
          <p:cNvPr id="7" name="Picture 7"/>
          <p:cNvPicPr>
            <a:picLocks noChangeAspect="1"/>
          </p:cNvPicPr>
          <p:nvPr/>
        </p:nvPicPr>
        <p:blipFill>
          <a:blip r:embed="rId5"/>
          <a:srcRect l="8896" t="11251" r="49411" b="26304"/>
          <a:stretch>
            <a:fillRect/>
          </a:stretch>
        </p:blipFill>
        <p:spPr>
          <a:xfrm>
            <a:off x="7985449" y="8232395"/>
            <a:ext cx="2057711" cy="2054605"/>
          </a:xfrm>
          <a:prstGeom prst="rect">
            <a:avLst/>
          </a:prstGeom>
        </p:spPr>
      </p:pic>
      <p:sp>
        <p:nvSpPr>
          <p:cNvPr id="8" name="AutoShape 8"/>
          <p:cNvSpPr/>
          <p:nvPr/>
        </p:nvSpPr>
        <p:spPr>
          <a:xfrm>
            <a:off x="14158581" y="4123186"/>
            <a:ext cx="4115421" cy="2054605"/>
          </a:xfrm>
          <a:prstGeom prst="rect">
            <a:avLst/>
          </a:prstGeom>
          <a:solidFill>
            <a:srgbClr val="FDCBDF"/>
          </a:solidFill>
        </p:spPr>
      </p:sp>
      <p:sp>
        <p:nvSpPr>
          <p:cNvPr id="9" name="AutoShape 9"/>
          <p:cNvSpPr/>
          <p:nvPr/>
        </p:nvSpPr>
        <p:spPr>
          <a:xfrm>
            <a:off x="7985449" y="8232395"/>
            <a:ext cx="2057711" cy="2054605"/>
          </a:xfrm>
          <a:prstGeom prst="rect">
            <a:avLst/>
          </a:prstGeom>
          <a:solidFill>
            <a:srgbClr val="29285D"/>
          </a:solidFill>
        </p:spPr>
      </p:sp>
      <p:pic>
        <p:nvPicPr>
          <p:cNvPr id="10" name="Picture 10"/>
          <p:cNvPicPr>
            <a:picLocks noChangeAspect="1"/>
          </p:cNvPicPr>
          <p:nvPr/>
        </p:nvPicPr>
        <p:blipFill>
          <a:blip r:embed="rId6"/>
          <a:srcRect l="46062" t="8161" r="4780" b="26188"/>
          <a:stretch>
            <a:fillRect/>
          </a:stretch>
        </p:blipFill>
        <p:spPr>
          <a:xfrm>
            <a:off x="14186250" y="14732"/>
            <a:ext cx="4101750" cy="4108455"/>
          </a:xfrm>
          <a:prstGeom prst="rect">
            <a:avLst/>
          </a:prstGeom>
        </p:spPr>
      </p:pic>
      <p:sp>
        <p:nvSpPr>
          <p:cNvPr id="11" name="TextBox 11"/>
          <p:cNvSpPr txBox="1"/>
          <p:nvPr/>
        </p:nvSpPr>
        <p:spPr>
          <a:xfrm>
            <a:off x="-1401759" y="28575"/>
            <a:ext cx="9831305" cy="3983453"/>
          </a:xfrm>
          <a:prstGeom prst="rect">
            <a:avLst/>
          </a:prstGeom>
        </p:spPr>
        <p:txBody>
          <a:bodyPr lIns="0" tIns="0" rIns="0" bIns="0" rtlCol="0" anchor="t">
            <a:spAutoFit/>
          </a:bodyPr>
          <a:lstStyle/>
          <a:p>
            <a:pPr algn="r">
              <a:lnSpc>
                <a:spcPts val="10439"/>
              </a:lnSpc>
            </a:pPr>
            <a:r>
              <a:rPr lang="en-US" sz="8999" spc="-224">
                <a:solidFill>
                  <a:srgbClr val="FFFFFF"/>
                </a:solidFill>
                <a:latin typeface="HK Grotesk Bold Bold"/>
              </a:rPr>
              <a:t>Welcome to the Chatham Trades family!</a:t>
            </a:r>
          </a:p>
        </p:txBody>
      </p:sp>
      <p:pic>
        <p:nvPicPr>
          <p:cNvPr id="12" name="Picture 12"/>
          <p:cNvPicPr>
            <a:picLocks noChangeAspect="1"/>
          </p:cNvPicPr>
          <p:nvPr/>
        </p:nvPicPr>
        <p:blipFill>
          <a:blip r:embed="rId7"/>
          <a:srcRect l="1767" r="1767"/>
          <a:stretch>
            <a:fillRect/>
          </a:stretch>
        </p:blipFill>
        <p:spPr>
          <a:xfrm>
            <a:off x="0" y="4642968"/>
            <a:ext cx="2591825" cy="3582439"/>
          </a:xfrm>
          <a:prstGeom prst="rect">
            <a:avLst/>
          </a:prstGeom>
        </p:spPr>
      </p:pic>
      <p:sp>
        <p:nvSpPr>
          <p:cNvPr id="13" name="AutoShape 13"/>
          <p:cNvSpPr/>
          <p:nvPr/>
        </p:nvSpPr>
        <p:spPr>
          <a:xfrm>
            <a:off x="2591825" y="4642968"/>
            <a:ext cx="2057711" cy="1949419"/>
          </a:xfrm>
          <a:prstGeom prst="rect">
            <a:avLst/>
          </a:prstGeom>
          <a:solidFill>
            <a:srgbClr val="29285D"/>
          </a:solidFill>
        </p:spPr>
      </p:sp>
      <p:pic>
        <p:nvPicPr>
          <p:cNvPr id="14" name="Picture 14"/>
          <p:cNvPicPr>
            <a:picLocks noChangeAspect="1"/>
          </p:cNvPicPr>
          <p:nvPr/>
        </p:nvPicPr>
        <p:blipFill>
          <a:blip r:embed="rId8"/>
          <a:srcRect b="32180"/>
          <a:stretch>
            <a:fillRect/>
          </a:stretch>
        </p:blipFill>
        <p:spPr>
          <a:xfrm>
            <a:off x="7545573" y="4123186"/>
            <a:ext cx="2730633" cy="2469200"/>
          </a:xfrm>
          <a:prstGeom prst="rect">
            <a:avLst/>
          </a:prstGeom>
        </p:spPr>
      </p:pic>
      <p:pic>
        <p:nvPicPr>
          <p:cNvPr id="15" name="Picture 15"/>
          <p:cNvPicPr>
            <a:picLocks noChangeAspect="1"/>
          </p:cNvPicPr>
          <p:nvPr/>
        </p:nvPicPr>
        <p:blipFill>
          <a:blip r:embed="rId9"/>
          <a:srcRect t="8417" b="11934"/>
          <a:stretch>
            <a:fillRect/>
          </a:stretch>
        </p:blipFill>
        <p:spPr>
          <a:xfrm>
            <a:off x="10276207" y="14732"/>
            <a:ext cx="3868703" cy="4108455"/>
          </a:xfrm>
          <a:prstGeom prst="rect">
            <a:avLst/>
          </a:prstGeom>
        </p:spPr>
      </p:pic>
      <p:sp>
        <p:nvSpPr>
          <p:cNvPr id="16" name="TextBox 16"/>
          <p:cNvSpPr txBox="1"/>
          <p:nvPr/>
        </p:nvSpPr>
        <p:spPr>
          <a:xfrm>
            <a:off x="3170523" y="9491763"/>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Rose</a:t>
            </a:r>
          </a:p>
        </p:txBody>
      </p:sp>
      <p:sp>
        <p:nvSpPr>
          <p:cNvPr id="17" name="TextBox 17"/>
          <p:cNvSpPr txBox="1"/>
          <p:nvPr/>
        </p:nvSpPr>
        <p:spPr>
          <a:xfrm>
            <a:off x="8284872" y="9491763"/>
            <a:ext cx="1613614"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Tabitha</a:t>
            </a:r>
          </a:p>
        </p:txBody>
      </p:sp>
      <p:sp>
        <p:nvSpPr>
          <p:cNvPr id="18" name="TextBox 18"/>
          <p:cNvSpPr txBox="1"/>
          <p:nvPr/>
        </p:nvSpPr>
        <p:spPr>
          <a:xfrm>
            <a:off x="15085339" y="4189861"/>
            <a:ext cx="1884457"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Jessica</a:t>
            </a:r>
          </a:p>
        </p:txBody>
      </p:sp>
      <p:sp>
        <p:nvSpPr>
          <p:cNvPr id="19" name="TextBox 19"/>
          <p:cNvSpPr txBox="1"/>
          <p:nvPr/>
        </p:nvSpPr>
        <p:spPr>
          <a:xfrm>
            <a:off x="15085339" y="5669858"/>
            <a:ext cx="227590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191769"/>
                </a:solidFill>
                <a:latin typeface="Script MT Bold" panose="03040602040607080904" pitchFamily="66" charset="0"/>
              </a:rPr>
              <a:t>Jessie</a:t>
            </a:r>
          </a:p>
        </p:txBody>
      </p:sp>
      <p:sp>
        <p:nvSpPr>
          <p:cNvPr id="20" name="TextBox 20"/>
          <p:cNvSpPr txBox="1"/>
          <p:nvPr/>
        </p:nvSpPr>
        <p:spPr>
          <a:xfrm>
            <a:off x="8130123" y="6668586"/>
            <a:ext cx="1768362" cy="477759"/>
          </a:xfrm>
          <a:prstGeom prst="rect">
            <a:avLst/>
          </a:prstGeom>
        </p:spPr>
        <p:txBody>
          <a:bodyPr lIns="0" tIns="0" rIns="0" bIns="0" rtlCol="0" anchor="t">
            <a:spAutoFit/>
          </a:bodyPr>
          <a:lstStyle/>
          <a:p>
            <a:pPr marL="0" lvl="0" indent="0" algn="l">
              <a:lnSpc>
                <a:spcPts val="3748"/>
              </a:lnSpc>
              <a:spcBef>
                <a:spcPct val="0"/>
              </a:spcBef>
            </a:pPr>
            <a:r>
              <a:rPr lang="en-US" sz="3786" dirty="0" err="1">
                <a:solidFill>
                  <a:srgbClr val="FFFFFF"/>
                </a:solidFill>
                <a:latin typeface="Script MT Bold" panose="03040602040607080904" pitchFamily="66" charset="0"/>
              </a:rPr>
              <a:t>Zenaida</a:t>
            </a:r>
            <a:endParaRPr lang="en-US" sz="3786" dirty="0">
              <a:solidFill>
                <a:srgbClr val="FFFFFF"/>
              </a:solidFill>
              <a:latin typeface="Script MT Bold" panose="03040602040607080904" pitchFamily="66" charset="0"/>
            </a:endParaRPr>
          </a:p>
        </p:txBody>
      </p:sp>
      <p:sp>
        <p:nvSpPr>
          <p:cNvPr id="21" name="TextBox 21"/>
          <p:cNvSpPr txBox="1"/>
          <p:nvPr/>
        </p:nvSpPr>
        <p:spPr>
          <a:xfrm>
            <a:off x="10981030" y="4189861"/>
            <a:ext cx="2239681"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Robert</a:t>
            </a:r>
          </a:p>
        </p:txBody>
      </p:sp>
      <p:sp>
        <p:nvSpPr>
          <p:cNvPr id="22" name="TextBox 22"/>
          <p:cNvSpPr txBox="1"/>
          <p:nvPr/>
        </p:nvSpPr>
        <p:spPr>
          <a:xfrm>
            <a:off x="2774387" y="4929859"/>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Kenny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C52FF"/>
        </a:solidFill>
        <a:effectLst/>
      </p:bgPr>
    </p:bg>
    <p:spTree>
      <p:nvGrpSpPr>
        <p:cNvPr id="1" name=""/>
        <p:cNvGrpSpPr/>
        <p:nvPr/>
      </p:nvGrpSpPr>
      <p:grpSpPr>
        <a:xfrm>
          <a:off x="0" y="0"/>
          <a:ext cx="0" cy="0"/>
          <a:chOff x="0" y="0"/>
          <a:chExt cx="0" cy="0"/>
        </a:xfrm>
      </p:grpSpPr>
      <p:sp>
        <p:nvSpPr>
          <p:cNvPr id="2" name="AutoShape 2"/>
          <p:cNvSpPr/>
          <p:nvPr/>
        </p:nvSpPr>
        <p:spPr>
          <a:xfrm>
            <a:off x="2591825" y="8225407"/>
            <a:ext cx="2057711" cy="2054605"/>
          </a:xfrm>
          <a:prstGeom prst="rect">
            <a:avLst/>
          </a:prstGeom>
          <a:solidFill>
            <a:srgbClr val="29285D"/>
          </a:solidFill>
        </p:spPr>
      </p:sp>
      <p:pic>
        <p:nvPicPr>
          <p:cNvPr id="3" name="Picture 3"/>
          <p:cNvPicPr>
            <a:picLocks noChangeAspect="1"/>
          </p:cNvPicPr>
          <p:nvPr/>
        </p:nvPicPr>
        <p:blipFill>
          <a:blip r:embed="rId2"/>
          <a:srcRect t="12556" b="12556"/>
          <a:stretch>
            <a:fillRect/>
          </a:stretch>
        </p:blipFill>
        <p:spPr>
          <a:xfrm>
            <a:off x="14158581" y="6177791"/>
            <a:ext cx="4115421" cy="4109209"/>
          </a:xfrm>
          <a:prstGeom prst="rect">
            <a:avLst/>
          </a:prstGeom>
        </p:spPr>
      </p:pic>
      <p:pic>
        <p:nvPicPr>
          <p:cNvPr id="4" name="Picture 4"/>
          <p:cNvPicPr>
            <a:picLocks noChangeAspect="1"/>
          </p:cNvPicPr>
          <p:nvPr/>
        </p:nvPicPr>
        <p:blipFill>
          <a:blip r:embed="rId3"/>
          <a:srcRect l="4890" r="4890"/>
          <a:stretch>
            <a:fillRect/>
          </a:stretch>
        </p:blipFill>
        <p:spPr>
          <a:xfrm>
            <a:off x="10043160" y="6170802"/>
            <a:ext cx="4115421" cy="4109209"/>
          </a:xfrm>
          <a:prstGeom prst="rect">
            <a:avLst/>
          </a:prstGeom>
        </p:spPr>
      </p:pic>
      <p:pic>
        <p:nvPicPr>
          <p:cNvPr id="5" name="Picture 5"/>
          <p:cNvPicPr>
            <a:picLocks noChangeAspect="1"/>
          </p:cNvPicPr>
          <p:nvPr/>
        </p:nvPicPr>
        <p:blipFill>
          <a:blip r:embed="rId4"/>
          <a:srcRect l="8896" t="11251" r="49411" b="26304"/>
          <a:stretch>
            <a:fillRect/>
          </a:stretch>
        </p:blipFill>
        <p:spPr>
          <a:xfrm>
            <a:off x="7985449" y="8232395"/>
            <a:ext cx="2057711" cy="2054605"/>
          </a:xfrm>
          <a:prstGeom prst="rect">
            <a:avLst/>
          </a:prstGeom>
        </p:spPr>
      </p:pic>
      <p:sp>
        <p:nvSpPr>
          <p:cNvPr id="6" name="AutoShape 6"/>
          <p:cNvSpPr/>
          <p:nvPr/>
        </p:nvSpPr>
        <p:spPr>
          <a:xfrm>
            <a:off x="14158581" y="4123186"/>
            <a:ext cx="4115421" cy="2047616"/>
          </a:xfrm>
          <a:prstGeom prst="rect">
            <a:avLst/>
          </a:prstGeom>
          <a:solidFill>
            <a:srgbClr val="29285D"/>
          </a:solidFill>
        </p:spPr>
      </p:sp>
      <p:sp>
        <p:nvSpPr>
          <p:cNvPr id="7" name="AutoShape 7"/>
          <p:cNvSpPr/>
          <p:nvPr/>
        </p:nvSpPr>
        <p:spPr>
          <a:xfrm>
            <a:off x="7985449" y="8232395"/>
            <a:ext cx="2057711" cy="2054605"/>
          </a:xfrm>
          <a:prstGeom prst="rect">
            <a:avLst/>
          </a:prstGeom>
          <a:solidFill>
            <a:srgbClr val="29285D"/>
          </a:solidFill>
        </p:spPr>
      </p:sp>
      <p:pic>
        <p:nvPicPr>
          <p:cNvPr id="8" name="Picture 8"/>
          <p:cNvPicPr>
            <a:picLocks noChangeAspect="1"/>
          </p:cNvPicPr>
          <p:nvPr/>
        </p:nvPicPr>
        <p:blipFill>
          <a:blip r:embed="rId5"/>
          <a:srcRect t="4604" b="44794"/>
          <a:stretch>
            <a:fillRect/>
          </a:stretch>
        </p:blipFill>
        <p:spPr>
          <a:xfrm>
            <a:off x="8729719" y="0"/>
            <a:ext cx="5428862" cy="4123186"/>
          </a:xfrm>
          <a:prstGeom prst="rect">
            <a:avLst/>
          </a:prstGeom>
        </p:spPr>
      </p:pic>
      <p:pic>
        <p:nvPicPr>
          <p:cNvPr id="9" name="Picture 9"/>
          <p:cNvPicPr>
            <a:picLocks noChangeAspect="1"/>
          </p:cNvPicPr>
          <p:nvPr/>
        </p:nvPicPr>
        <p:blipFill>
          <a:blip r:embed="rId6"/>
          <a:srcRect t="3601" b="3601"/>
          <a:stretch>
            <a:fillRect/>
          </a:stretch>
        </p:blipFill>
        <p:spPr>
          <a:xfrm>
            <a:off x="14158581" y="0"/>
            <a:ext cx="4129419" cy="4123186"/>
          </a:xfrm>
          <a:prstGeom prst="rect">
            <a:avLst/>
          </a:prstGeom>
        </p:spPr>
      </p:pic>
      <p:sp>
        <p:nvSpPr>
          <p:cNvPr id="10" name="TextBox 10"/>
          <p:cNvSpPr txBox="1"/>
          <p:nvPr/>
        </p:nvSpPr>
        <p:spPr>
          <a:xfrm>
            <a:off x="-1401759" y="28575"/>
            <a:ext cx="9831305" cy="3983453"/>
          </a:xfrm>
          <a:prstGeom prst="rect">
            <a:avLst/>
          </a:prstGeom>
        </p:spPr>
        <p:txBody>
          <a:bodyPr lIns="0" tIns="0" rIns="0" bIns="0" rtlCol="0" anchor="t">
            <a:spAutoFit/>
          </a:bodyPr>
          <a:lstStyle/>
          <a:p>
            <a:pPr algn="r">
              <a:lnSpc>
                <a:spcPts val="10439"/>
              </a:lnSpc>
            </a:pPr>
            <a:r>
              <a:rPr lang="en-US" sz="8999" spc="-224">
                <a:solidFill>
                  <a:srgbClr val="FFFFFF"/>
                </a:solidFill>
                <a:latin typeface="HK Grotesk Bold Bold"/>
              </a:rPr>
              <a:t>Welcome to the Chatham Trades family!</a:t>
            </a:r>
          </a:p>
        </p:txBody>
      </p:sp>
      <p:pic>
        <p:nvPicPr>
          <p:cNvPr id="11" name="Picture 11"/>
          <p:cNvPicPr>
            <a:picLocks noChangeAspect="1"/>
          </p:cNvPicPr>
          <p:nvPr/>
        </p:nvPicPr>
        <p:blipFill>
          <a:blip r:embed="rId7"/>
          <a:srcRect t="12247" b="30790"/>
          <a:stretch>
            <a:fillRect/>
          </a:stretch>
        </p:blipFill>
        <p:spPr>
          <a:xfrm>
            <a:off x="8729719" y="0"/>
            <a:ext cx="5428862" cy="4123186"/>
          </a:xfrm>
          <a:prstGeom prst="rect">
            <a:avLst/>
          </a:prstGeom>
        </p:spPr>
      </p:pic>
      <p:pic>
        <p:nvPicPr>
          <p:cNvPr id="12" name="Picture 12"/>
          <p:cNvPicPr>
            <a:picLocks noChangeAspect="1"/>
          </p:cNvPicPr>
          <p:nvPr/>
        </p:nvPicPr>
        <p:blipFill>
          <a:blip r:embed="rId8"/>
          <a:srcRect/>
          <a:stretch>
            <a:fillRect/>
          </a:stretch>
        </p:blipFill>
        <p:spPr>
          <a:xfrm>
            <a:off x="0" y="4642968"/>
            <a:ext cx="2591825" cy="3455767"/>
          </a:xfrm>
          <a:prstGeom prst="rect">
            <a:avLst/>
          </a:prstGeom>
        </p:spPr>
      </p:pic>
      <p:sp>
        <p:nvSpPr>
          <p:cNvPr id="13" name="AutoShape 13"/>
          <p:cNvSpPr/>
          <p:nvPr/>
        </p:nvSpPr>
        <p:spPr>
          <a:xfrm>
            <a:off x="2591825" y="4642968"/>
            <a:ext cx="2057711" cy="2109431"/>
          </a:xfrm>
          <a:prstGeom prst="rect">
            <a:avLst/>
          </a:prstGeom>
          <a:solidFill>
            <a:srgbClr val="29285D"/>
          </a:solidFill>
        </p:spPr>
      </p:sp>
      <p:pic>
        <p:nvPicPr>
          <p:cNvPr id="14" name="Picture 14"/>
          <p:cNvPicPr>
            <a:picLocks noChangeAspect="1"/>
          </p:cNvPicPr>
          <p:nvPr/>
        </p:nvPicPr>
        <p:blipFill>
          <a:blip r:embed="rId9"/>
          <a:srcRect l="20771" t="20707" r="12667" b="29283"/>
          <a:stretch>
            <a:fillRect/>
          </a:stretch>
        </p:blipFill>
        <p:spPr>
          <a:xfrm>
            <a:off x="14179027" y="6177791"/>
            <a:ext cx="4094975" cy="4102221"/>
          </a:xfrm>
          <a:prstGeom prst="rect">
            <a:avLst/>
          </a:prstGeom>
        </p:spPr>
      </p:pic>
      <p:pic>
        <p:nvPicPr>
          <p:cNvPr id="15" name="Picture 15"/>
          <p:cNvPicPr>
            <a:picLocks noChangeAspect="1"/>
          </p:cNvPicPr>
          <p:nvPr/>
        </p:nvPicPr>
        <p:blipFill>
          <a:blip r:embed="rId10"/>
          <a:srcRect t="857" b="857"/>
          <a:stretch>
            <a:fillRect/>
          </a:stretch>
        </p:blipFill>
        <p:spPr>
          <a:xfrm>
            <a:off x="4649536" y="6481228"/>
            <a:ext cx="3348390" cy="4387912"/>
          </a:xfrm>
          <a:prstGeom prst="rect">
            <a:avLst/>
          </a:prstGeom>
        </p:spPr>
      </p:pic>
      <p:pic>
        <p:nvPicPr>
          <p:cNvPr id="16" name="Picture 16"/>
          <p:cNvPicPr>
            <a:picLocks noChangeAspect="1"/>
          </p:cNvPicPr>
          <p:nvPr/>
        </p:nvPicPr>
        <p:blipFill>
          <a:blip r:embed="rId11"/>
          <a:srcRect t="4790" b="4790"/>
          <a:stretch>
            <a:fillRect/>
          </a:stretch>
        </p:blipFill>
        <p:spPr>
          <a:xfrm>
            <a:off x="7997926" y="4012028"/>
            <a:ext cx="2048150" cy="2469200"/>
          </a:xfrm>
          <a:prstGeom prst="rect">
            <a:avLst/>
          </a:prstGeom>
        </p:spPr>
      </p:pic>
      <p:sp>
        <p:nvSpPr>
          <p:cNvPr id="17" name="TextBox 17"/>
          <p:cNvSpPr txBox="1"/>
          <p:nvPr/>
        </p:nvSpPr>
        <p:spPr>
          <a:xfrm>
            <a:off x="3170523" y="9491763"/>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Jason</a:t>
            </a:r>
          </a:p>
        </p:txBody>
      </p:sp>
      <p:sp>
        <p:nvSpPr>
          <p:cNvPr id="18" name="TextBox 18"/>
          <p:cNvSpPr txBox="1"/>
          <p:nvPr/>
        </p:nvSpPr>
        <p:spPr>
          <a:xfrm>
            <a:off x="8708607" y="9491763"/>
            <a:ext cx="133455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Todd</a:t>
            </a:r>
          </a:p>
        </p:txBody>
      </p:sp>
      <p:sp>
        <p:nvSpPr>
          <p:cNvPr id="19" name="TextBox 19"/>
          <p:cNvSpPr txBox="1"/>
          <p:nvPr/>
        </p:nvSpPr>
        <p:spPr>
          <a:xfrm>
            <a:off x="14331834" y="4189861"/>
            <a:ext cx="1884457"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Cody</a:t>
            </a:r>
          </a:p>
        </p:txBody>
      </p:sp>
      <p:sp>
        <p:nvSpPr>
          <p:cNvPr id="20" name="TextBox 20"/>
          <p:cNvSpPr txBox="1"/>
          <p:nvPr/>
        </p:nvSpPr>
        <p:spPr>
          <a:xfrm>
            <a:off x="15998098" y="5504468"/>
            <a:ext cx="227590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Tyrone</a:t>
            </a:r>
          </a:p>
        </p:txBody>
      </p:sp>
      <p:sp>
        <p:nvSpPr>
          <p:cNvPr id="21" name="TextBox 21"/>
          <p:cNvSpPr txBox="1"/>
          <p:nvPr/>
        </p:nvSpPr>
        <p:spPr>
          <a:xfrm>
            <a:off x="8259819" y="6547903"/>
            <a:ext cx="1768362"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Peggy</a:t>
            </a:r>
          </a:p>
        </p:txBody>
      </p:sp>
      <p:sp>
        <p:nvSpPr>
          <p:cNvPr id="22" name="TextBox 22"/>
          <p:cNvSpPr txBox="1"/>
          <p:nvPr/>
        </p:nvSpPr>
        <p:spPr>
          <a:xfrm>
            <a:off x="10981030" y="4189861"/>
            <a:ext cx="2239681" cy="477759"/>
          </a:xfrm>
          <a:prstGeom prst="rect">
            <a:avLst/>
          </a:prstGeom>
        </p:spPr>
        <p:txBody>
          <a:bodyPr lIns="0" tIns="0" rIns="0" bIns="0" rtlCol="0" anchor="t">
            <a:spAutoFit/>
          </a:bodyPr>
          <a:lstStyle/>
          <a:p>
            <a:pPr marL="0" lvl="0" indent="0" algn="l">
              <a:lnSpc>
                <a:spcPts val="3748"/>
              </a:lnSpc>
              <a:spcBef>
                <a:spcPct val="0"/>
              </a:spcBef>
            </a:pPr>
            <a:r>
              <a:rPr lang="en-US" sz="3786" dirty="0" err="1">
                <a:solidFill>
                  <a:srgbClr val="FFFFFF"/>
                </a:solidFill>
                <a:latin typeface="Script MT Bold" panose="03040602040607080904" pitchFamily="66" charset="0"/>
              </a:rPr>
              <a:t>Corine</a:t>
            </a:r>
            <a:endParaRPr lang="en-US" sz="3786" dirty="0">
              <a:solidFill>
                <a:srgbClr val="FFFFFF"/>
              </a:solidFill>
              <a:latin typeface="Script MT Bold" panose="03040602040607080904" pitchFamily="66" charset="0"/>
            </a:endParaRPr>
          </a:p>
        </p:txBody>
      </p:sp>
      <p:sp>
        <p:nvSpPr>
          <p:cNvPr id="23" name="TextBox 23"/>
          <p:cNvSpPr txBox="1"/>
          <p:nvPr/>
        </p:nvSpPr>
        <p:spPr>
          <a:xfrm>
            <a:off x="2774387" y="4929859"/>
            <a:ext cx="1479013"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Joe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682D"/>
        </a:solidFill>
        <a:effectLst/>
      </p:bgPr>
    </p:bg>
    <p:spTree>
      <p:nvGrpSpPr>
        <p:cNvPr id="1" name=""/>
        <p:cNvGrpSpPr/>
        <p:nvPr/>
      </p:nvGrpSpPr>
      <p:grpSpPr>
        <a:xfrm>
          <a:off x="0" y="0"/>
          <a:ext cx="0" cy="0"/>
          <a:chOff x="0" y="0"/>
          <a:chExt cx="0" cy="0"/>
        </a:xfrm>
      </p:grpSpPr>
      <p:sp>
        <p:nvSpPr>
          <p:cNvPr id="2" name="AutoShape 2"/>
          <p:cNvSpPr/>
          <p:nvPr/>
        </p:nvSpPr>
        <p:spPr>
          <a:xfrm>
            <a:off x="7985449" y="8225407"/>
            <a:ext cx="2057711" cy="2054605"/>
          </a:xfrm>
          <a:prstGeom prst="rect">
            <a:avLst/>
          </a:prstGeom>
          <a:solidFill>
            <a:srgbClr val="62A25D"/>
          </a:solidFill>
        </p:spPr>
      </p:sp>
      <p:sp>
        <p:nvSpPr>
          <p:cNvPr id="3" name="AutoShape 3"/>
          <p:cNvSpPr/>
          <p:nvPr/>
        </p:nvSpPr>
        <p:spPr>
          <a:xfrm>
            <a:off x="2391368" y="8225407"/>
            <a:ext cx="2057711" cy="2054605"/>
          </a:xfrm>
          <a:prstGeom prst="rect">
            <a:avLst/>
          </a:prstGeom>
          <a:solidFill>
            <a:srgbClr val="29285D"/>
          </a:solidFill>
        </p:spPr>
      </p:sp>
      <p:pic>
        <p:nvPicPr>
          <p:cNvPr id="4" name="Picture 4"/>
          <p:cNvPicPr>
            <a:picLocks noChangeAspect="1"/>
          </p:cNvPicPr>
          <p:nvPr/>
        </p:nvPicPr>
        <p:blipFill>
          <a:blip r:embed="rId2"/>
          <a:srcRect t="1912" b="20704"/>
          <a:stretch>
            <a:fillRect/>
          </a:stretch>
        </p:blipFill>
        <p:spPr>
          <a:xfrm>
            <a:off x="10043160" y="6170802"/>
            <a:ext cx="4115421" cy="4109209"/>
          </a:xfrm>
          <a:prstGeom prst="rect">
            <a:avLst/>
          </a:prstGeom>
        </p:spPr>
      </p:pic>
      <p:sp>
        <p:nvSpPr>
          <p:cNvPr id="5" name="AutoShape 5"/>
          <p:cNvSpPr/>
          <p:nvPr/>
        </p:nvSpPr>
        <p:spPr>
          <a:xfrm>
            <a:off x="14158581" y="4123186"/>
            <a:ext cx="4115421" cy="2047616"/>
          </a:xfrm>
          <a:prstGeom prst="rect">
            <a:avLst/>
          </a:prstGeom>
          <a:solidFill>
            <a:srgbClr val="29285D"/>
          </a:solidFill>
        </p:spPr>
      </p:sp>
      <p:pic>
        <p:nvPicPr>
          <p:cNvPr id="6" name="Picture 6"/>
          <p:cNvPicPr>
            <a:picLocks noChangeAspect="1"/>
          </p:cNvPicPr>
          <p:nvPr/>
        </p:nvPicPr>
        <p:blipFill>
          <a:blip r:embed="rId3"/>
          <a:srcRect t="4604" b="44794"/>
          <a:stretch>
            <a:fillRect/>
          </a:stretch>
        </p:blipFill>
        <p:spPr>
          <a:xfrm>
            <a:off x="8729719" y="0"/>
            <a:ext cx="5428862" cy="4123186"/>
          </a:xfrm>
          <a:prstGeom prst="rect">
            <a:avLst/>
          </a:prstGeom>
        </p:spPr>
      </p:pic>
      <p:pic>
        <p:nvPicPr>
          <p:cNvPr id="7" name="Picture 7"/>
          <p:cNvPicPr>
            <a:picLocks noChangeAspect="1"/>
          </p:cNvPicPr>
          <p:nvPr/>
        </p:nvPicPr>
        <p:blipFill>
          <a:blip r:embed="rId4"/>
          <a:srcRect l="6335" r="6335"/>
          <a:stretch>
            <a:fillRect/>
          </a:stretch>
        </p:blipFill>
        <p:spPr>
          <a:xfrm>
            <a:off x="14144583" y="0"/>
            <a:ext cx="4129419" cy="4123186"/>
          </a:xfrm>
          <a:prstGeom prst="rect">
            <a:avLst/>
          </a:prstGeom>
        </p:spPr>
      </p:pic>
      <p:sp>
        <p:nvSpPr>
          <p:cNvPr id="8" name="TextBox 8"/>
          <p:cNvSpPr txBox="1"/>
          <p:nvPr/>
        </p:nvSpPr>
        <p:spPr>
          <a:xfrm>
            <a:off x="-1401759" y="28575"/>
            <a:ext cx="9831305" cy="3983453"/>
          </a:xfrm>
          <a:prstGeom prst="rect">
            <a:avLst/>
          </a:prstGeom>
        </p:spPr>
        <p:txBody>
          <a:bodyPr lIns="0" tIns="0" rIns="0" bIns="0" rtlCol="0" anchor="t">
            <a:spAutoFit/>
          </a:bodyPr>
          <a:lstStyle/>
          <a:p>
            <a:pPr algn="r">
              <a:lnSpc>
                <a:spcPts val="10439"/>
              </a:lnSpc>
            </a:pPr>
            <a:r>
              <a:rPr lang="en-US" sz="8999" spc="-224">
                <a:solidFill>
                  <a:srgbClr val="FFFFFF"/>
                </a:solidFill>
                <a:latin typeface="HK Grotesk Bold Bold"/>
              </a:rPr>
              <a:t>Welcome to the Chatham Trades family!</a:t>
            </a:r>
          </a:p>
        </p:txBody>
      </p:sp>
      <p:pic>
        <p:nvPicPr>
          <p:cNvPr id="9" name="Picture 9"/>
          <p:cNvPicPr>
            <a:picLocks noChangeAspect="1"/>
          </p:cNvPicPr>
          <p:nvPr/>
        </p:nvPicPr>
        <p:blipFill>
          <a:blip r:embed="rId5"/>
          <a:srcRect t="538" b="3335"/>
          <a:stretch>
            <a:fillRect/>
          </a:stretch>
        </p:blipFill>
        <p:spPr>
          <a:xfrm>
            <a:off x="8729719" y="72272"/>
            <a:ext cx="5428862" cy="4050914"/>
          </a:xfrm>
          <a:prstGeom prst="rect">
            <a:avLst/>
          </a:prstGeom>
        </p:spPr>
      </p:pic>
      <p:pic>
        <p:nvPicPr>
          <p:cNvPr id="10" name="Picture 10"/>
          <p:cNvPicPr>
            <a:picLocks noChangeAspect="1"/>
          </p:cNvPicPr>
          <p:nvPr/>
        </p:nvPicPr>
        <p:blipFill>
          <a:blip r:embed="rId6"/>
          <a:srcRect/>
          <a:stretch>
            <a:fillRect/>
          </a:stretch>
        </p:blipFill>
        <p:spPr>
          <a:xfrm>
            <a:off x="14158581" y="6170802"/>
            <a:ext cx="4129419" cy="5505892"/>
          </a:xfrm>
          <a:prstGeom prst="rect">
            <a:avLst/>
          </a:prstGeom>
        </p:spPr>
      </p:pic>
      <p:pic>
        <p:nvPicPr>
          <p:cNvPr id="11" name="Picture 11"/>
          <p:cNvPicPr>
            <a:picLocks noChangeAspect="1"/>
          </p:cNvPicPr>
          <p:nvPr/>
        </p:nvPicPr>
        <p:blipFill>
          <a:blip r:embed="rId7"/>
          <a:srcRect l="1264" t="8378"/>
          <a:stretch>
            <a:fillRect/>
          </a:stretch>
        </p:blipFill>
        <p:spPr>
          <a:xfrm>
            <a:off x="4449078" y="6170802"/>
            <a:ext cx="3536371" cy="4415905"/>
          </a:xfrm>
          <a:prstGeom prst="rect">
            <a:avLst/>
          </a:prstGeom>
        </p:spPr>
      </p:pic>
      <p:sp>
        <p:nvSpPr>
          <p:cNvPr id="12" name="TextBox 12"/>
          <p:cNvSpPr txBox="1"/>
          <p:nvPr/>
        </p:nvSpPr>
        <p:spPr>
          <a:xfrm>
            <a:off x="2743279" y="9491763"/>
            <a:ext cx="1705799"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Garrett</a:t>
            </a:r>
          </a:p>
        </p:txBody>
      </p:sp>
      <p:sp>
        <p:nvSpPr>
          <p:cNvPr id="13" name="TextBox 13"/>
          <p:cNvSpPr txBox="1"/>
          <p:nvPr/>
        </p:nvSpPr>
        <p:spPr>
          <a:xfrm>
            <a:off x="8958071" y="9491763"/>
            <a:ext cx="1085089" cy="477759"/>
          </a:xfrm>
          <a:prstGeom prst="rect">
            <a:avLst/>
          </a:prstGeom>
        </p:spPr>
        <p:txBody>
          <a:bodyPr lIns="0" tIns="0" rIns="0" bIns="0" rtlCol="0" anchor="t">
            <a:spAutoFit/>
          </a:bodyPr>
          <a:lstStyle/>
          <a:p>
            <a:pPr marL="0" lvl="0" indent="0" algn="just">
              <a:lnSpc>
                <a:spcPts val="3748"/>
              </a:lnSpc>
              <a:spcBef>
                <a:spcPct val="0"/>
              </a:spcBef>
            </a:pPr>
            <a:r>
              <a:rPr lang="en-US" sz="3786" dirty="0">
                <a:solidFill>
                  <a:srgbClr val="FFFFFF"/>
                </a:solidFill>
                <a:latin typeface="Script MT Bold" panose="03040602040607080904" pitchFamily="66" charset="0"/>
              </a:rPr>
              <a:t>Joel</a:t>
            </a:r>
          </a:p>
        </p:txBody>
      </p:sp>
      <p:sp>
        <p:nvSpPr>
          <p:cNvPr id="14" name="TextBox 14"/>
          <p:cNvSpPr txBox="1"/>
          <p:nvPr/>
        </p:nvSpPr>
        <p:spPr>
          <a:xfrm>
            <a:off x="15647192" y="4189861"/>
            <a:ext cx="1884457"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Marty</a:t>
            </a:r>
          </a:p>
        </p:txBody>
      </p:sp>
      <p:sp>
        <p:nvSpPr>
          <p:cNvPr id="15" name="TextBox 15"/>
          <p:cNvSpPr txBox="1"/>
          <p:nvPr/>
        </p:nvSpPr>
        <p:spPr>
          <a:xfrm>
            <a:off x="15647192" y="5504468"/>
            <a:ext cx="2275903" cy="477759"/>
          </a:xfrm>
          <a:prstGeom prst="rect">
            <a:avLst/>
          </a:prstGeom>
        </p:spPr>
        <p:txBody>
          <a:bodyPr lIns="0" tIns="0" rIns="0" bIns="0" rtlCol="0" anchor="t">
            <a:spAutoFit/>
          </a:bodyPr>
          <a:lstStyle/>
          <a:p>
            <a:pPr marL="0" lvl="0" indent="0" algn="l">
              <a:lnSpc>
                <a:spcPts val="3748"/>
              </a:lnSpc>
              <a:spcBef>
                <a:spcPct val="0"/>
              </a:spcBef>
            </a:pPr>
            <a:r>
              <a:rPr lang="en-US" sz="3786" dirty="0" smtClean="0">
                <a:solidFill>
                  <a:srgbClr val="FFFFFF"/>
                </a:solidFill>
                <a:latin typeface="Script MT Bold" panose="03040602040607080904" pitchFamily="66" charset="0"/>
              </a:rPr>
              <a:t>Jeffrey</a:t>
            </a:r>
            <a:endParaRPr lang="en-US" sz="3786" dirty="0">
              <a:solidFill>
                <a:srgbClr val="FFFFFF"/>
              </a:solidFill>
              <a:latin typeface="Script MT Bold" panose="03040602040607080904" pitchFamily="66" charset="0"/>
            </a:endParaRPr>
          </a:p>
        </p:txBody>
      </p:sp>
      <p:sp>
        <p:nvSpPr>
          <p:cNvPr id="16" name="TextBox 16"/>
          <p:cNvSpPr txBox="1"/>
          <p:nvPr/>
        </p:nvSpPr>
        <p:spPr>
          <a:xfrm>
            <a:off x="11661387" y="4189861"/>
            <a:ext cx="2239681" cy="477759"/>
          </a:xfrm>
          <a:prstGeom prst="rect">
            <a:avLst/>
          </a:prstGeom>
        </p:spPr>
        <p:txBody>
          <a:bodyPr lIns="0" tIns="0" rIns="0" bIns="0" rtlCol="0" anchor="t">
            <a:spAutoFit/>
          </a:bodyPr>
          <a:lstStyle/>
          <a:p>
            <a:pPr marL="0" lvl="0" indent="0" algn="l">
              <a:lnSpc>
                <a:spcPts val="3748"/>
              </a:lnSpc>
              <a:spcBef>
                <a:spcPct val="0"/>
              </a:spcBef>
            </a:pPr>
            <a:r>
              <a:rPr lang="en-US" sz="3786" dirty="0">
                <a:solidFill>
                  <a:srgbClr val="FFFFFF"/>
                </a:solidFill>
                <a:latin typeface="Script MT Bold" panose="03040602040607080904" pitchFamily="66" charset="0"/>
              </a:rPr>
              <a:t>Harry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BDF"/>
        </a:solidFill>
        <a:effectLst/>
      </p:bgPr>
    </p:bg>
    <p:spTree>
      <p:nvGrpSpPr>
        <p:cNvPr id="1" name=""/>
        <p:cNvGrpSpPr/>
        <p:nvPr/>
      </p:nvGrpSpPr>
      <p:grpSpPr>
        <a:xfrm>
          <a:off x="0" y="0"/>
          <a:ext cx="0" cy="0"/>
          <a:chOff x="0" y="0"/>
          <a:chExt cx="0" cy="0"/>
        </a:xfrm>
      </p:grpSpPr>
      <p:sp>
        <p:nvSpPr>
          <p:cNvPr id="2" name="AutoShape 2"/>
          <p:cNvSpPr/>
          <p:nvPr/>
        </p:nvSpPr>
        <p:spPr>
          <a:xfrm>
            <a:off x="0" y="858998"/>
            <a:ext cx="17259300" cy="9428002"/>
          </a:xfrm>
          <a:prstGeom prst="rect">
            <a:avLst/>
          </a:prstGeom>
          <a:solidFill>
            <a:srgbClr val="469BD8"/>
          </a:solidFill>
        </p:spPr>
      </p:sp>
      <p:sp>
        <p:nvSpPr>
          <p:cNvPr id="3" name="TextBox 3"/>
          <p:cNvSpPr txBox="1"/>
          <p:nvPr/>
        </p:nvSpPr>
        <p:spPr>
          <a:xfrm>
            <a:off x="7181849" y="3464542"/>
            <a:ext cx="7188325" cy="4424288"/>
          </a:xfrm>
          <a:prstGeom prst="rect">
            <a:avLst/>
          </a:prstGeom>
        </p:spPr>
        <p:txBody>
          <a:bodyPr lIns="0" tIns="0" rIns="0" bIns="0" rtlCol="0" anchor="t">
            <a:spAutoFit/>
          </a:bodyPr>
          <a:lstStyle/>
          <a:p>
            <a:pPr>
              <a:lnSpc>
                <a:spcPts val="11519"/>
              </a:lnSpc>
            </a:pPr>
            <a:r>
              <a:rPr lang="en-US" sz="12000" spc="-300" dirty="0">
                <a:solidFill>
                  <a:srgbClr val="FFFFFF"/>
                </a:solidFill>
                <a:latin typeface="HK Grotesk Bold Bold"/>
              </a:rPr>
              <a:t>We are glad </a:t>
            </a:r>
            <a:r>
              <a:rPr lang="en-US" sz="12000" spc="-300" dirty="0" smtClean="0">
                <a:solidFill>
                  <a:srgbClr val="FFFFFF"/>
                </a:solidFill>
                <a:latin typeface="HK Grotesk Bold Bold"/>
              </a:rPr>
              <a:t>you’re </a:t>
            </a:r>
            <a:r>
              <a:rPr lang="en-US" sz="12000" spc="-300" dirty="0">
                <a:solidFill>
                  <a:srgbClr val="FFFFFF"/>
                </a:solidFill>
                <a:latin typeface="HK Grotesk Bold Bold"/>
              </a:rPr>
              <a:t>here!</a:t>
            </a:r>
          </a:p>
        </p:txBody>
      </p:sp>
      <p:pic>
        <p:nvPicPr>
          <p:cNvPr id="4" name="Picture 4"/>
          <p:cNvPicPr>
            <a:picLocks noChangeAspect="1"/>
          </p:cNvPicPr>
          <p:nvPr/>
        </p:nvPicPr>
        <p:blipFill>
          <a:blip r:embed="rId2"/>
          <a:srcRect/>
          <a:stretch>
            <a:fillRect/>
          </a:stretch>
        </p:blipFill>
        <p:spPr>
          <a:xfrm>
            <a:off x="1028700" y="2285999"/>
            <a:ext cx="3702057" cy="254171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FFC924"/>
          </a:solidFill>
        </p:spPr>
      </p:sp>
      <p:grpSp>
        <p:nvGrpSpPr>
          <p:cNvPr id="3" name="Group 3"/>
          <p:cNvGrpSpPr/>
          <p:nvPr/>
        </p:nvGrpSpPr>
        <p:grpSpPr>
          <a:xfrm>
            <a:off x="1384351" y="110738"/>
            <a:ext cx="5707574" cy="8432665"/>
            <a:chOff x="0" y="0"/>
            <a:chExt cx="7610099" cy="11243554"/>
          </a:xfrm>
        </p:grpSpPr>
        <p:sp>
          <p:nvSpPr>
            <p:cNvPr id="4" name="TextBox 4"/>
            <p:cNvSpPr txBox="1"/>
            <p:nvPr/>
          </p:nvSpPr>
          <p:spPr>
            <a:xfrm>
              <a:off x="0" y="2205224"/>
              <a:ext cx="6444633" cy="9038330"/>
            </a:xfrm>
            <a:prstGeom prst="rect">
              <a:avLst/>
            </a:prstGeom>
          </p:spPr>
          <p:txBody>
            <a:bodyPr lIns="0" tIns="0" rIns="0" bIns="0" rtlCol="0" anchor="t">
              <a:spAutoFit/>
            </a:bodyPr>
            <a:lstStyle/>
            <a:p>
              <a:pPr marL="0" lvl="0" indent="0" algn="l">
                <a:lnSpc>
                  <a:spcPts val="3915"/>
                </a:lnSpc>
                <a:spcBef>
                  <a:spcPts val="2934"/>
                </a:spcBef>
              </a:pPr>
              <a:r>
                <a:rPr lang="en-US" sz="2699">
                  <a:solidFill>
                    <a:srgbClr val="191769"/>
                  </a:solidFill>
                  <a:latin typeface="Open Sans"/>
                </a:rPr>
                <a:t>Chatham T</a:t>
              </a:r>
              <a:r>
                <a:rPr lang="en-US" sz="2699" u="none">
                  <a:solidFill>
                    <a:srgbClr val="191769"/>
                  </a:solidFill>
                  <a:latin typeface="Open Sans"/>
                </a:rPr>
                <a:t>rades, Inc. is a private nonprofit organization dedicated to the employment and training for intellectually and developmentally disabled adults in Chatham County. </a:t>
              </a:r>
            </a:p>
            <a:p>
              <a:pPr marL="0" lvl="0" indent="0" algn="l">
                <a:lnSpc>
                  <a:spcPts val="3914"/>
                </a:lnSpc>
                <a:spcBef>
                  <a:spcPts val="2936"/>
                </a:spcBef>
              </a:pPr>
              <a:r>
                <a:rPr lang="en-US" sz="2699" u="none">
                  <a:solidFill>
                    <a:srgbClr val="191769"/>
                  </a:solidFill>
                  <a:latin typeface="Open Sans"/>
                </a:rPr>
                <a:t>The primary objective of Chatham Trades is to assist individuals in attaining goals that enable them to function at their highest degree of  self-sufficiency and to integrate into the community.</a:t>
              </a:r>
            </a:p>
          </p:txBody>
        </p:sp>
        <p:sp>
          <p:nvSpPr>
            <p:cNvPr id="5" name="TextBox 5"/>
            <p:cNvSpPr txBox="1"/>
            <p:nvPr/>
          </p:nvSpPr>
          <p:spPr>
            <a:xfrm>
              <a:off x="0" y="152400"/>
              <a:ext cx="7610099" cy="1487909"/>
            </a:xfrm>
            <a:prstGeom prst="rect">
              <a:avLst/>
            </a:prstGeom>
          </p:spPr>
          <p:txBody>
            <a:bodyPr lIns="0" tIns="0" rIns="0" bIns="0" rtlCol="0" anchor="t">
              <a:spAutoFit/>
            </a:bodyPr>
            <a:lstStyle/>
            <a:p>
              <a:pPr marL="0" lvl="0" indent="0">
                <a:lnSpc>
                  <a:spcPts val="8088"/>
                </a:lnSpc>
              </a:pPr>
              <a:r>
                <a:rPr lang="en-US" sz="8088" spc="-202">
                  <a:solidFill>
                    <a:srgbClr val="191769"/>
                  </a:solidFill>
                  <a:latin typeface="HK Grotesk Bold Bold"/>
                </a:rPr>
                <a:t>Mission</a:t>
              </a:r>
            </a:p>
          </p:txBody>
        </p:sp>
      </p:grpSp>
      <p:grpSp>
        <p:nvGrpSpPr>
          <p:cNvPr id="6" name="Group 6"/>
          <p:cNvGrpSpPr/>
          <p:nvPr/>
        </p:nvGrpSpPr>
        <p:grpSpPr>
          <a:xfrm>
            <a:off x="10976864" y="297066"/>
            <a:ext cx="6841503" cy="10145069"/>
            <a:chOff x="0" y="0"/>
            <a:chExt cx="9122005" cy="13526759"/>
          </a:xfrm>
        </p:grpSpPr>
        <p:sp>
          <p:nvSpPr>
            <p:cNvPr id="7" name="TextBox 7"/>
            <p:cNvSpPr txBox="1"/>
            <p:nvPr/>
          </p:nvSpPr>
          <p:spPr>
            <a:xfrm>
              <a:off x="0" y="2224274"/>
              <a:ext cx="7724994" cy="11302485"/>
            </a:xfrm>
            <a:prstGeom prst="rect">
              <a:avLst/>
            </a:prstGeom>
          </p:spPr>
          <p:txBody>
            <a:bodyPr lIns="0" tIns="0" rIns="0" bIns="0" rtlCol="0" anchor="t">
              <a:spAutoFit/>
            </a:bodyPr>
            <a:lstStyle/>
            <a:p>
              <a:pPr marL="0" lvl="0" indent="0" algn="l">
                <a:lnSpc>
                  <a:spcPts val="2900"/>
                </a:lnSpc>
                <a:spcBef>
                  <a:spcPts val="2174"/>
                </a:spcBef>
              </a:pPr>
              <a:r>
                <a:rPr lang="en-US" sz="1999">
                  <a:solidFill>
                    <a:srgbClr val="FFFFFF"/>
                  </a:solidFill>
                  <a:latin typeface="Open Sans"/>
                </a:rPr>
                <a:t>Chatham T</a:t>
              </a:r>
              <a:r>
                <a:rPr lang="en-US" sz="1999" u="none">
                  <a:solidFill>
                    <a:srgbClr val="FFFFFF"/>
                  </a:solidFill>
                  <a:latin typeface="Open Sans"/>
                </a:rPr>
                <a:t>rades, Inc. provides a choice of opportunities to meet the needs and desires of individuals with disabilities within our community by:</a:t>
              </a:r>
            </a:p>
            <a:p>
              <a:pPr marL="431800" lvl="1" indent="-215900" algn="l">
                <a:lnSpc>
                  <a:spcPts val="2900"/>
                </a:lnSpc>
                <a:spcBef>
                  <a:spcPts val="2174"/>
                </a:spcBef>
                <a:buFont typeface="Arial"/>
                <a:buChar char="•"/>
              </a:pPr>
              <a:r>
                <a:rPr lang="en-US" sz="1999" u="none">
                  <a:solidFill>
                    <a:srgbClr val="FFFFFF"/>
                  </a:solidFill>
                  <a:latin typeface="Open Sans"/>
                </a:rPr>
                <a:t>Providing diverse and innovative opportunities to improve the quality of life for persons served and the community.</a:t>
              </a:r>
            </a:p>
            <a:p>
              <a:pPr marL="431800" lvl="1" indent="-215900" algn="l">
                <a:lnSpc>
                  <a:spcPts val="2900"/>
                </a:lnSpc>
                <a:spcBef>
                  <a:spcPts val="2174"/>
                </a:spcBef>
                <a:buFont typeface="Arial"/>
                <a:buChar char="•"/>
              </a:pPr>
              <a:r>
                <a:rPr lang="en-US" sz="1999" u="none">
                  <a:solidFill>
                    <a:srgbClr val="FFFFFF"/>
                  </a:solidFill>
                  <a:latin typeface="Open Sans"/>
                </a:rPr>
                <a:t>Providing positive and rewarding alternatives and opportunities for growth and development.</a:t>
              </a:r>
            </a:p>
            <a:p>
              <a:pPr marL="431800" lvl="1" indent="-215900" algn="l">
                <a:lnSpc>
                  <a:spcPts val="2900"/>
                </a:lnSpc>
                <a:spcBef>
                  <a:spcPts val="2174"/>
                </a:spcBef>
                <a:buFont typeface="Arial"/>
                <a:buChar char="•"/>
              </a:pPr>
              <a:r>
                <a:rPr lang="en-US" sz="1999" u="none">
                  <a:solidFill>
                    <a:srgbClr val="FFFFFF"/>
                  </a:solidFill>
                  <a:latin typeface="Open Sans"/>
                </a:rPr>
                <a:t>Maximizing vocational opportunities.</a:t>
              </a:r>
            </a:p>
            <a:p>
              <a:pPr marL="431800" lvl="1" indent="-215900" algn="l">
                <a:lnSpc>
                  <a:spcPts val="2900"/>
                </a:lnSpc>
                <a:spcBef>
                  <a:spcPts val="2174"/>
                </a:spcBef>
                <a:buFont typeface="Arial"/>
                <a:buChar char="•"/>
              </a:pPr>
              <a:r>
                <a:rPr lang="en-US" sz="1999" u="none">
                  <a:solidFill>
                    <a:srgbClr val="FFFFFF"/>
                  </a:solidFill>
                  <a:latin typeface="Open Sans"/>
                </a:rPr>
                <a:t>Retaining and attracting talented, caring and experienced staff.</a:t>
              </a:r>
            </a:p>
            <a:p>
              <a:pPr marL="431800" lvl="1" indent="-215900" algn="l">
                <a:lnSpc>
                  <a:spcPts val="2900"/>
                </a:lnSpc>
                <a:spcBef>
                  <a:spcPts val="2174"/>
                </a:spcBef>
                <a:buFont typeface="Arial"/>
                <a:buChar char="•"/>
              </a:pPr>
              <a:r>
                <a:rPr lang="en-US" sz="1999" u="none">
                  <a:solidFill>
                    <a:srgbClr val="FFFFFF"/>
                  </a:solidFill>
                  <a:latin typeface="Open Sans"/>
                </a:rPr>
                <a:t>Linking persons served and families with resources in the community.</a:t>
              </a:r>
            </a:p>
            <a:p>
              <a:pPr marL="431800" lvl="1" indent="-215900" algn="l">
                <a:lnSpc>
                  <a:spcPts val="2899"/>
                </a:lnSpc>
                <a:spcBef>
                  <a:spcPts val="2174"/>
                </a:spcBef>
                <a:buFont typeface="Arial"/>
                <a:buChar char="•"/>
              </a:pPr>
              <a:r>
                <a:rPr lang="en-US" sz="1999" u="none">
                  <a:solidFill>
                    <a:srgbClr val="FFFFFF"/>
                  </a:solidFill>
                  <a:latin typeface="Open Sans"/>
                </a:rPr>
                <a:t>Enhancing our professional and community reputation.</a:t>
              </a:r>
            </a:p>
            <a:p>
              <a:pPr marL="0" lvl="0" indent="0" algn="l">
                <a:lnSpc>
                  <a:spcPts val="2900"/>
                </a:lnSpc>
                <a:spcBef>
                  <a:spcPts val="2174"/>
                </a:spcBef>
              </a:pPr>
              <a:endParaRPr lang="en-US" sz="1999" u="none">
                <a:solidFill>
                  <a:srgbClr val="FFFFFF"/>
                </a:solidFill>
                <a:latin typeface="Open Sans"/>
              </a:endParaRPr>
            </a:p>
          </p:txBody>
        </p:sp>
        <p:sp>
          <p:nvSpPr>
            <p:cNvPr id="8" name="TextBox 8"/>
            <p:cNvSpPr txBox="1"/>
            <p:nvPr/>
          </p:nvSpPr>
          <p:spPr>
            <a:xfrm>
              <a:off x="0" y="152400"/>
              <a:ext cx="9122005" cy="1487909"/>
            </a:xfrm>
            <a:prstGeom prst="rect">
              <a:avLst/>
            </a:prstGeom>
          </p:spPr>
          <p:txBody>
            <a:bodyPr lIns="0" tIns="0" rIns="0" bIns="0" rtlCol="0" anchor="t">
              <a:spAutoFit/>
            </a:bodyPr>
            <a:lstStyle/>
            <a:p>
              <a:pPr marL="0" lvl="0" indent="0">
                <a:lnSpc>
                  <a:spcPts val="8088"/>
                </a:lnSpc>
              </a:pPr>
              <a:r>
                <a:rPr lang="en-US" sz="8088" spc="-202">
                  <a:solidFill>
                    <a:srgbClr val="FFFFFF"/>
                  </a:solidFill>
                  <a:latin typeface="HK Grotesk Bold Bold"/>
                </a:rPr>
                <a:t>Goals</a:t>
              </a:r>
            </a:p>
          </p:txBody>
        </p:sp>
      </p:grpSp>
      <p:pic>
        <p:nvPicPr>
          <p:cNvPr id="9" name="Picture 9"/>
          <p:cNvPicPr>
            <a:picLocks noChangeAspect="1"/>
          </p:cNvPicPr>
          <p:nvPr/>
        </p:nvPicPr>
        <p:blipFill>
          <a:blip r:embed="rId2"/>
          <a:srcRect/>
          <a:stretch>
            <a:fillRect/>
          </a:stretch>
        </p:blipFill>
        <p:spPr>
          <a:xfrm>
            <a:off x="8111826" y="0"/>
            <a:ext cx="2064347" cy="141731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TextBox 2"/>
          <p:cNvSpPr txBox="1"/>
          <p:nvPr/>
        </p:nvSpPr>
        <p:spPr>
          <a:xfrm>
            <a:off x="1028700" y="1885786"/>
            <a:ext cx="16028448" cy="1244394"/>
          </a:xfrm>
          <a:prstGeom prst="rect">
            <a:avLst/>
          </a:prstGeom>
        </p:spPr>
        <p:txBody>
          <a:bodyPr lIns="0" tIns="0" rIns="0" bIns="0" rtlCol="0" anchor="t">
            <a:spAutoFit/>
          </a:bodyPr>
          <a:lstStyle/>
          <a:p>
            <a:pPr>
              <a:lnSpc>
                <a:spcPts val="8943"/>
              </a:lnSpc>
            </a:pPr>
            <a:r>
              <a:rPr lang="en-US" sz="10399" spc="-259">
                <a:solidFill>
                  <a:srgbClr val="FFFFFF"/>
                </a:solidFill>
                <a:latin typeface="HK Grotesk Bold Bold"/>
              </a:rPr>
              <a:t>Put Simply...</a:t>
            </a:r>
          </a:p>
        </p:txBody>
      </p:sp>
      <p:sp>
        <p:nvSpPr>
          <p:cNvPr id="3" name="TextBox 3"/>
          <p:cNvSpPr txBox="1"/>
          <p:nvPr/>
        </p:nvSpPr>
        <p:spPr>
          <a:xfrm>
            <a:off x="767840" y="3462339"/>
            <a:ext cx="16752320" cy="4331276"/>
          </a:xfrm>
          <a:prstGeom prst="rect">
            <a:avLst/>
          </a:prstGeom>
        </p:spPr>
        <p:txBody>
          <a:bodyPr lIns="0" tIns="0" rIns="0" bIns="0" rtlCol="0" anchor="t">
            <a:spAutoFit/>
          </a:bodyPr>
          <a:lstStyle/>
          <a:p>
            <a:pPr marL="0" lvl="0" indent="0" algn="l">
              <a:lnSpc>
                <a:spcPts val="5772"/>
              </a:lnSpc>
            </a:pPr>
            <a:r>
              <a:rPr lang="en-US" sz="3700" spc="-92">
                <a:solidFill>
                  <a:srgbClr val="FFFFFF"/>
                </a:solidFill>
                <a:latin typeface="HK Grotesk Bold Bold"/>
              </a:rPr>
              <a:t>Chatham Trades provides an intellectually stimulating environment for personal growth, socialization, community involvement, skill development, employment and financial independence. Everyone needs to have a reason to get up in the morning, a place to go where they're needed and a skill that provides a sense of purpose and pride. These elements create a well-rounded, healthy individual, despite any disability.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AutoShape 2"/>
          <p:cNvSpPr/>
          <p:nvPr/>
        </p:nvSpPr>
        <p:spPr>
          <a:xfrm>
            <a:off x="13575113" y="0"/>
            <a:ext cx="4712887" cy="5143500"/>
          </a:xfrm>
          <a:prstGeom prst="rect">
            <a:avLst/>
          </a:prstGeom>
          <a:solidFill>
            <a:srgbClr val="FFC924"/>
          </a:solidFill>
        </p:spPr>
      </p:sp>
      <p:pic>
        <p:nvPicPr>
          <p:cNvPr id="3" name="Picture 3"/>
          <p:cNvPicPr>
            <a:picLocks noChangeAspect="1"/>
          </p:cNvPicPr>
          <p:nvPr/>
        </p:nvPicPr>
        <p:blipFill>
          <a:blip r:embed="rId2"/>
          <a:srcRect t="4545" b="20634"/>
          <a:stretch>
            <a:fillRect/>
          </a:stretch>
        </p:blipFill>
        <p:spPr>
          <a:xfrm>
            <a:off x="13592196" y="5143500"/>
            <a:ext cx="4695804" cy="5273403"/>
          </a:xfrm>
          <a:prstGeom prst="rect">
            <a:avLst/>
          </a:prstGeom>
        </p:spPr>
      </p:pic>
      <p:sp>
        <p:nvSpPr>
          <p:cNvPr id="4" name="AutoShape 4"/>
          <p:cNvSpPr/>
          <p:nvPr/>
        </p:nvSpPr>
        <p:spPr>
          <a:xfrm>
            <a:off x="8862226" y="5143500"/>
            <a:ext cx="4712887" cy="5143500"/>
          </a:xfrm>
          <a:prstGeom prst="rect">
            <a:avLst/>
          </a:prstGeom>
          <a:solidFill>
            <a:srgbClr val="DF682D"/>
          </a:solidFill>
        </p:spPr>
      </p:sp>
      <p:pic>
        <p:nvPicPr>
          <p:cNvPr id="5" name="Picture 5"/>
          <p:cNvPicPr>
            <a:picLocks noChangeAspect="1"/>
          </p:cNvPicPr>
          <p:nvPr/>
        </p:nvPicPr>
        <p:blipFill>
          <a:blip r:embed="rId3"/>
          <a:srcRect/>
          <a:stretch>
            <a:fillRect/>
          </a:stretch>
        </p:blipFill>
        <p:spPr>
          <a:xfrm>
            <a:off x="1028700" y="524985"/>
            <a:ext cx="2064347" cy="1417313"/>
          </a:xfrm>
          <a:prstGeom prst="rect">
            <a:avLst/>
          </a:prstGeom>
        </p:spPr>
      </p:pic>
      <p:sp>
        <p:nvSpPr>
          <p:cNvPr id="6" name="TextBox 6"/>
          <p:cNvSpPr txBox="1"/>
          <p:nvPr/>
        </p:nvSpPr>
        <p:spPr>
          <a:xfrm>
            <a:off x="1028700" y="2450024"/>
            <a:ext cx="7502929" cy="3461290"/>
          </a:xfrm>
          <a:prstGeom prst="rect">
            <a:avLst/>
          </a:prstGeom>
        </p:spPr>
        <p:txBody>
          <a:bodyPr lIns="0" tIns="0" rIns="0" bIns="0" rtlCol="0" anchor="t">
            <a:spAutoFit/>
          </a:bodyPr>
          <a:lstStyle/>
          <a:p>
            <a:pPr marL="0" lvl="0" indent="0">
              <a:lnSpc>
                <a:spcPts val="8910"/>
              </a:lnSpc>
              <a:spcBef>
                <a:spcPct val="0"/>
              </a:spcBef>
            </a:pPr>
            <a:r>
              <a:rPr lang="en-US" sz="9000">
                <a:solidFill>
                  <a:srgbClr val="FFFFFF"/>
                </a:solidFill>
                <a:latin typeface="HK Grotesk Bold"/>
              </a:rPr>
              <a:t>Meet The Administrative Team</a:t>
            </a:r>
          </a:p>
        </p:txBody>
      </p:sp>
      <p:pic>
        <p:nvPicPr>
          <p:cNvPr id="7" name="Picture 7"/>
          <p:cNvPicPr>
            <a:picLocks noChangeAspect="1"/>
          </p:cNvPicPr>
          <p:nvPr/>
        </p:nvPicPr>
        <p:blipFill>
          <a:blip r:embed="rId4"/>
          <a:srcRect t="5709" b="21750"/>
          <a:stretch>
            <a:fillRect/>
          </a:stretch>
        </p:blipFill>
        <p:spPr>
          <a:xfrm>
            <a:off x="8862226" y="15410"/>
            <a:ext cx="4712887" cy="5128090"/>
          </a:xfrm>
          <a:prstGeom prst="rect">
            <a:avLst/>
          </a:prstGeom>
        </p:spPr>
      </p:pic>
      <p:grpSp>
        <p:nvGrpSpPr>
          <p:cNvPr id="8" name="Group 8"/>
          <p:cNvGrpSpPr/>
          <p:nvPr/>
        </p:nvGrpSpPr>
        <p:grpSpPr>
          <a:xfrm>
            <a:off x="14318767" y="1946714"/>
            <a:ext cx="3225579" cy="1250073"/>
            <a:chOff x="0" y="0"/>
            <a:chExt cx="4300772" cy="1666763"/>
          </a:xfrm>
        </p:grpSpPr>
        <p:sp>
          <p:nvSpPr>
            <p:cNvPr id="9" name="TextBox 9"/>
            <p:cNvSpPr txBox="1"/>
            <p:nvPr/>
          </p:nvSpPr>
          <p:spPr>
            <a:xfrm>
              <a:off x="0" y="28575"/>
              <a:ext cx="4300772" cy="73980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191769"/>
                  </a:solidFill>
                  <a:latin typeface="HK Grotesk Bold Bold"/>
                </a:rPr>
                <a:t>Shawn Poe</a:t>
              </a:r>
            </a:p>
          </p:txBody>
        </p:sp>
        <p:sp>
          <p:nvSpPr>
            <p:cNvPr id="10" name="TextBox 10"/>
            <p:cNvSpPr txBox="1"/>
            <p:nvPr/>
          </p:nvSpPr>
          <p:spPr>
            <a:xfrm>
              <a:off x="0" y="1238953"/>
              <a:ext cx="4300772" cy="427811"/>
            </a:xfrm>
            <a:prstGeom prst="rect">
              <a:avLst/>
            </a:prstGeom>
          </p:spPr>
          <p:txBody>
            <a:bodyPr lIns="0" tIns="0" rIns="0" bIns="0" rtlCol="0" anchor="t">
              <a:spAutoFit/>
            </a:bodyPr>
            <a:lstStyle/>
            <a:p>
              <a:pPr algn="ctr">
                <a:lnSpc>
                  <a:spcPts val="2745"/>
                </a:lnSpc>
                <a:spcBef>
                  <a:spcPts val="2059"/>
                </a:spcBef>
              </a:pPr>
              <a:r>
                <a:rPr lang="en-US" sz="1893">
                  <a:solidFill>
                    <a:srgbClr val="191769"/>
                  </a:solidFill>
                  <a:latin typeface="Open Sans"/>
                </a:rPr>
                <a:t>Executive Director</a:t>
              </a:r>
            </a:p>
          </p:txBody>
        </p:sp>
      </p:grpSp>
      <p:grpSp>
        <p:nvGrpSpPr>
          <p:cNvPr id="11" name="Group 11"/>
          <p:cNvGrpSpPr/>
          <p:nvPr/>
        </p:nvGrpSpPr>
        <p:grpSpPr>
          <a:xfrm>
            <a:off x="9605880" y="6957416"/>
            <a:ext cx="3225579" cy="1783068"/>
            <a:chOff x="0" y="0"/>
            <a:chExt cx="4300772" cy="2377424"/>
          </a:xfrm>
        </p:grpSpPr>
        <p:sp>
          <p:nvSpPr>
            <p:cNvPr id="12" name="TextBox 12"/>
            <p:cNvSpPr txBox="1"/>
            <p:nvPr/>
          </p:nvSpPr>
          <p:spPr>
            <a:xfrm>
              <a:off x="0" y="28575"/>
              <a:ext cx="4300772" cy="145046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FFFFFF"/>
                  </a:solidFill>
                  <a:latin typeface="HK Grotesk Bold Bold"/>
                </a:rPr>
                <a:t>Jessica Godfrey</a:t>
              </a:r>
            </a:p>
          </p:txBody>
        </p:sp>
        <p:sp>
          <p:nvSpPr>
            <p:cNvPr id="13" name="TextBox 13"/>
            <p:cNvSpPr txBox="1"/>
            <p:nvPr/>
          </p:nvSpPr>
          <p:spPr>
            <a:xfrm>
              <a:off x="0" y="1949613"/>
              <a:ext cx="4300772" cy="427811"/>
            </a:xfrm>
            <a:prstGeom prst="rect">
              <a:avLst/>
            </a:prstGeom>
          </p:spPr>
          <p:txBody>
            <a:bodyPr lIns="0" tIns="0" rIns="0" bIns="0" rtlCol="0" anchor="t">
              <a:spAutoFit/>
            </a:bodyPr>
            <a:lstStyle/>
            <a:p>
              <a:pPr marL="0" lvl="0" indent="0" algn="ctr">
                <a:lnSpc>
                  <a:spcPts val="2745"/>
                </a:lnSpc>
                <a:spcBef>
                  <a:spcPts val="2059"/>
                </a:spcBef>
              </a:pPr>
              <a:r>
                <a:rPr lang="en-US" sz="1893">
                  <a:solidFill>
                    <a:srgbClr val="FFFFFF"/>
                  </a:solidFill>
                  <a:latin typeface="Open Sans"/>
                </a:rPr>
                <a:t>Q</a:t>
              </a:r>
              <a:r>
                <a:rPr lang="en-US" sz="1893" u="none">
                  <a:solidFill>
                    <a:srgbClr val="FFFFFF"/>
                  </a:solidFill>
                  <a:latin typeface="Open Sans"/>
                </a:rPr>
                <a:t>uality Assurance Manager</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AutoShape 2"/>
          <p:cNvSpPr/>
          <p:nvPr/>
        </p:nvSpPr>
        <p:spPr>
          <a:xfrm>
            <a:off x="13575113" y="0"/>
            <a:ext cx="4712887" cy="5143500"/>
          </a:xfrm>
          <a:prstGeom prst="rect">
            <a:avLst/>
          </a:prstGeom>
          <a:solidFill>
            <a:srgbClr val="FFC924"/>
          </a:solidFill>
        </p:spPr>
      </p:sp>
      <p:pic>
        <p:nvPicPr>
          <p:cNvPr id="3" name="Picture 3"/>
          <p:cNvPicPr>
            <a:picLocks noChangeAspect="1"/>
          </p:cNvPicPr>
          <p:nvPr/>
        </p:nvPicPr>
        <p:blipFill>
          <a:blip r:embed="rId2"/>
          <a:srcRect t="4083" b="21143"/>
          <a:stretch>
            <a:fillRect/>
          </a:stretch>
        </p:blipFill>
        <p:spPr>
          <a:xfrm>
            <a:off x="13592196" y="5143500"/>
            <a:ext cx="4695804" cy="5273403"/>
          </a:xfrm>
          <a:prstGeom prst="rect">
            <a:avLst/>
          </a:prstGeom>
        </p:spPr>
      </p:pic>
      <p:sp>
        <p:nvSpPr>
          <p:cNvPr id="4" name="AutoShape 4"/>
          <p:cNvSpPr/>
          <p:nvPr/>
        </p:nvSpPr>
        <p:spPr>
          <a:xfrm>
            <a:off x="8862226" y="5143500"/>
            <a:ext cx="4712887" cy="5143500"/>
          </a:xfrm>
          <a:prstGeom prst="rect">
            <a:avLst/>
          </a:prstGeom>
          <a:solidFill>
            <a:srgbClr val="DF682D"/>
          </a:solidFill>
        </p:spPr>
      </p:sp>
      <p:pic>
        <p:nvPicPr>
          <p:cNvPr id="5" name="Picture 5"/>
          <p:cNvPicPr>
            <a:picLocks noChangeAspect="1"/>
          </p:cNvPicPr>
          <p:nvPr/>
        </p:nvPicPr>
        <p:blipFill>
          <a:blip r:embed="rId3"/>
          <a:srcRect l="21455" t="3721" r="22638"/>
          <a:stretch>
            <a:fillRect/>
          </a:stretch>
        </p:blipFill>
        <p:spPr>
          <a:xfrm>
            <a:off x="8862226" y="-267401"/>
            <a:ext cx="4712887" cy="5410901"/>
          </a:xfrm>
          <a:prstGeom prst="rect">
            <a:avLst/>
          </a:prstGeom>
        </p:spPr>
      </p:pic>
      <p:pic>
        <p:nvPicPr>
          <p:cNvPr id="6" name="Picture 6"/>
          <p:cNvPicPr>
            <a:picLocks noChangeAspect="1"/>
          </p:cNvPicPr>
          <p:nvPr/>
        </p:nvPicPr>
        <p:blipFill>
          <a:blip r:embed="rId4"/>
          <a:srcRect/>
          <a:stretch>
            <a:fillRect/>
          </a:stretch>
        </p:blipFill>
        <p:spPr>
          <a:xfrm>
            <a:off x="1028700" y="524985"/>
            <a:ext cx="2064347" cy="1417313"/>
          </a:xfrm>
          <a:prstGeom prst="rect">
            <a:avLst/>
          </a:prstGeom>
        </p:spPr>
      </p:pic>
      <p:pic>
        <p:nvPicPr>
          <p:cNvPr id="7" name="Picture 7"/>
          <p:cNvPicPr>
            <a:picLocks noChangeAspect="1"/>
          </p:cNvPicPr>
          <p:nvPr/>
        </p:nvPicPr>
        <p:blipFill>
          <a:blip r:embed="rId5"/>
          <a:srcRect b="20306"/>
          <a:stretch>
            <a:fillRect/>
          </a:stretch>
        </p:blipFill>
        <p:spPr>
          <a:xfrm>
            <a:off x="8862226" y="-493821"/>
            <a:ext cx="4712887" cy="5637321"/>
          </a:xfrm>
          <a:prstGeom prst="rect">
            <a:avLst/>
          </a:prstGeom>
        </p:spPr>
      </p:pic>
      <p:grpSp>
        <p:nvGrpSpPr>
          <p:cNvPr id="8" name="Group 8"/>
          <p:cNvGrpSpPr/>
          <p:nvPr/>
        </p:nvGrpSpPr>
        <p:grpSpPr>
          <a:xfrm>
            <a:off x="14318767" y="1774084"/>
            <a:ext cx="3225579" cy="1595333"/>
            <a:chOff x="0" y="0"/>
            <a:chExt cx="4300772" cy="2127111"/>
          </a:xfrm>
        </p:grpSpPr>
        <p:sp>
          <p:nvSpPr>
            <p:cNvPr id="9" name="TextBox 9"/>
            <p:cNvSpPr txBox="1"/>
            <p:nvPr/>
          </p:nvSpPr>
          <p:spPr>
            <a:xfrm>
              <a:off x="0" y="28575"/>
              <a:ext cx="4300772" cy="73980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191769"/>
                  </a:solidFill>
                  <a:latin typeface="HK Grotesk Bold Bold"/>
                </a:rPr>
                <a:t>Patrick Kelly</a:t>
              </a:r>
            </a:p>
          </p:txBody>
        </p:sp>
        <p:sp>
          <p:nvSpPr>
            <p:cNvPr id="10" name="TextBox 10"/>
            <p:cNvSpPr txBox="1"/>
            <p:nvPr/>
          </p:nvSpPr>
          <p:spPr>
            <a:xfrm>
              <a:off x="0" y="1238953"/>
              <a:ext cx="4300772" cy="888158"/>
            </a:xfrm>
            <a:prstGeom prst="rect">
              <a:avLst/>
            </a:prstGeom>
          </p:spPr>
          <p:txBody>
            <a:bodyPr lIns="0" tIns="0" rIns="0" bIns="0" rtlCol="0" anchor="t">
              <a:spAutoFit/>
            </a:bodyPr>
            <a:lstStyle/>
            <a:p>
              <a:pPr algn="ctr">
                <a:lnSpc>
                  <a:spcPts val="2745"/>
                </a:lnSpc>
                <a:spcBef>
                  <a:spcPts val="2059"/>
                </a:spcBef>
              </a:pPr>
              <a:r>
                <a:rPr lang="en-US" sz="1893">
                  <a:solidFill>
                    <a:srgbClr val="191769"/>
                  </a:solidFill>
                  <a:latin typeface="Open Sans"/>
                </a:rPr>
                <a:t>Vocational Services Coordinator</a:t>
              </a:r>
            </a:p>
          </p:txBody>
        </p:sp>
      </p:grpSp>
      <p:grpSp>
        <p:nvGrpSpPr>
          <p:cNvPr id="11" name="Group 11"/>
          <p:cNvGrpSpPr/>
          <p:nvPr/>
        </p:nvGrpSpPr>
        <p:grpSpPr>
          <a:xfrm>
            <a:off x="9605880" y="7223914"/>
            <a:ext cx="3225579" cy="1250073"/>
            <a:chOff x="0" y="0"/>
            <a:chExt cx="4300772" cy="1666763"/>
          </a:xfrm>
        </p:grpSpPr>
        <p:sp>
          <p:nvSpPr>
            <p:cNvPr id="12" name="TextBox 12"/>
            <p:cNvSpPr txBox="1"/>
            <p:nvPr/>
          </p:nvSpPr>
          <p:spPr>
            <a:xfrm>
              <a:off x="0" y="28575"/>
              <a:ext cx="4300772" cy="73980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FFFFFF"/>
                  </a:solidFill>
                  <a:latin typeface="HK Grotesk Bold Bold"/>
                </a:rPr>
                <a:t>Bonita Smith</a:t>
              </a:r>
            </a:p>
          </p:txBody>
        </p:sp>
        <p:sp>
          <p:nvSpPr>
            <p:cNvPr id="13" name="TextBox 13"/>
            <p:cNvSpPr txBox="1"/>
            <p:nvPr/>
          </p:nvSpPr>
          <p:spPr>
            <a:xfrm>
              <a:off x="0" y="1238953"/>
              <a:ext cx="4300772" cy="427811"/>
            </a:xfrm>
            <a:prstGeom prst="rect">
              <a:avLst/>
            </a:prstGeom>
          </p:spPr>
          <p:txBody>
            <a:bodyPr lIns="0" tIns="0" rIns="0" bIns="0" rtlCol="0" anchor="t">
              <a:spAutoFit/>
            </a:bodyPr>
            <a:lstStyle/>
            <a:p>
              <a:pPr marL="0" lvl="0" indent="0" algn="ctr">
                <a:lnSpc>
                  <a:spcPts val="2745"/>
                </a:lnSpc>
                <a:spcBef>
                  <a:spcPts val="2059"/>
                </a:spcBef>
              </a:pPr>
              <a:r>
                <a:rPr lang="en-US" sz="1893">
                  <a:solidFill>
                    <a:srgbClr val="FFFFFF"/>
                  </a:solidFill>
                  <a:latin typeface="Open Sans"/>
                </a:rPr>
                <a:t>Production Manager</a:t>
              </a:r>
            </a:p>
          </p:txBody>
        </p:sp>
      </p:grpSp>
      <p:sp>
        <p:nvSpPr>
          <p:cNvPr id="14" name="TextBox 14"/>
          <p:cNvSpPr txBox="1"/>
          <p:nvPr/>
        </p:nvSpPr>
        <p:spPr>
          <a:xfrm>
            <a:off x="1028700" y="2496289"/>
            <a:ext cx="7502929" cy="3461290"/>
          </a:xfrm>
          <a:prstGeom prst="rect">
            <a:avLst/>
          </a:prstGeom>
        </p:spPr>
        <p:txBody>
          <a:bodyPr lIns="0" tIns="0" rIns="0" bIns="0" rtlCol="0" anchor="t">
            <a:spAutoFit/>
          </a:bodyPr>
          <a:lstStyle/>
          <a:p>
            <a:pPr marL="0" lvl="0" indent="0">
              <a:lnSpc>
                <a:spcPts val="8910"/>
              </a:lnSpc>
              <a:spcBef>
                <a:spcPct val="0"/>
              </a:spcBef>
            </a:pPr>
            <a:r>
              <a:rPr lang="en-US" sz="9000">
                <a:solidFill>
                  <a:srgbClr val="FFFFFF"/>
                </a:solidFill>
                <a:latin typeface="HK Grotesk Bold"/>
              </a:rPr>
              <a:t>The Administrative Team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285D"/>
        </a:solidFill>
        <a:effectLst/>
      </p:bgPr>
    </p:bg>
    <p:spTree>
      <p:nvGrpSpPr>
        <p:cNvPr id="1" name=""/>
        <p:cNvGrpSpPr/>
        <p:nvPr/>
      </p:nvGrpSpPr>
      <p:grpSpPr>
        <a:xfrm>
          <a:off x="0" y="0"/>
          <a:ext cx="0" cy="0"/>
          <a:chOff x="0" y="0"/>
          <a:chExt cx="0" cy="0"/>
        </a:xfrm>
      </p:grpSpPr>
      <p:sp>
        <p:nvSpPr>
          <p:cNvPr id="2" name="AutoShape 2"/>
          <p:cNvSpPr/>
          <p:nvPr/>
        </p:nvSpPr>
        <p:spPr>
          <a:xfrm>
            <a:off x="13575113" y="0"/>
            <a:ext cx="4712887" cy="5143500"/>
          </a:xfrm>
          <a:prstGeom prst="rect">
            <a:avLst/>
          </a:prstGeom>
          <a:solidFill>
            <a:srgbClr val="FFC924"/>
          </a:solidFill>
        </p:spPr>
      </p:sp>
      <p:pic>
        <p:nvPicPr>
          <p:cNvPr id="3" name="Picture 3"/>
          <p:cNvPicPr>
            <a:picLocks noChangeAspect="1"/>
          </p:cNvPicPr>
          <p:nvPr/>
        </p:nvPicPr>
        <p:blipFill>
          <a:blip r:embed="rId2"/>
          <a:srcRect t="4040" b="21139"/>
          <a:stretch>
            <a:fillRect/>
          </a:stretch>
        </p:blipFill>
        <p:spPr>
          <a:xfrm>
            <a:off x="13592196" y="5143500"/>
            <a:ext cx="4695804" cy="5273403"/>
          </a:xfrm>
          <a:prstGeom prst="rect">
            <a:avLst/>
          </a:prstGeom>
        </p:spPr>
      </p:pic>
      <p:sp>
        <p:nvSpPr>
          <p:cNvPr id="4" name="AutoShape 4"/>
          <p:cNvSpPr/>
          <p:nvPr/>
        </p:nvSpPr>
        <p:spPr>
          <a:xfrm>
            <a:off x="8862226" y="5143500"/>
            <a:ext cx="4712887" cy="5143500"/>
          </a:xfrm>
          <a:prstGeom prst="rect">
            <a:avLst/>
          </a:prstGeom>
          <a:solidFill>
            <a:srgbClr val="DF682D"/>
          </a:solidFill>
        </p:spPr>
      </p:sp>
      <p:pic>
        <p:nvPicPr>
          <p:cNvPr id="5" name="Picture 5"/>
          <p:cNvPicPr>
            <a:picLocks noChangeAspect="1"/>
          </p:cNvPicPr>
          <p:nvPr/>
        </p:nvPicPr>
        <p:blipFill>
          <a:blip r:embed="rId3"/>
          <a:srcRect l="21455" t="3721" r="22638"/>
          <a:stretch>
            <a:fillRect/>
          </a:stretch>
        </p:blipFill>
        <p:spPr>
          <a:xfrm>
            <a:off x="8862226" y="-267401"/>
            <a:ext cx="4712887" cy="5410901"/>
          </a:xfrm>
          <a:prstGeom prst="rect">
            <a:avLst/>
          </a:prstGeom>
        </p:spPr>
      </p:pic>
      <p:pic>
        <p:nvPicPr>
          <p:cNvPr id="6" name="Picture 6"/>
          <p:cNvPicPr>
            <a:picLocks noChangeAspect="1"/>
          </p:cNvPicPr>
          <p:nvPr/>
        </p:nvPicPr>
        <p:blipFill>
          <a:blip r:embed="rId4"/>
          <a:srcRect/>
          <a:stretch>
            <a:fillRect/>
          </a:stretch>
        </p:blipFill>
        <p:spPr>
          <a:xfrm>
            <a:off x="1028700" y="524985"/>
            <a:ext cx="2064347" cy="1417313"/>
          </a:xfrm>
          <a:prstGeom prst="rect">
            <a:avLst/>
          </a:prstGeom>
        </p:spPr>
      </p:pic>
      <p:pic>
        <p:nvPicPr>
          <p:cNvPr id="7" name="Picture 7"/>
          <p:cNvPicPr>
            <a:picLocks noChangeAspect="1"/>
          </p:cNvPicPr>
          <p:nvPr/>
        </p:nvPicPr>
        <p:blipFill>
          <a:blip r:embed="rId5"/>
          <a:srcRect b="20306"/>
          <a:stretch>
            <a:fillRect/>
          </a:stretch>
        </p:blipFill>
        <p:spPr>
          <a:xfrm>
            <a:off x="8879309" y="-493821"/>
            <a:ext cx="4712887" cy="5637321"/>
          </a:xfrm>
          <a:prstGeom prst="rect">
            <a:avLst/>
          </a:prstGeom>
        </p:spPr>
      </p:pic>
      <p:grpSp>
        <p:nvGrpSpPr>
          <p:cNvPr id="8" name="Group 8"/>
          <p:cNvGrpSpPr/>
          <p:nvPr/>
        </p:nvGrpSpPr>
        <p:grpSpPr>
          <a:xfrm>
            <a:off x="14318767" y="1680216"/>
            <a:ext cx="3225579" cy="1783068"/>
            <a:chOff x="0" y="0"/>
            <a:chExt cx="4300772" cy="2377424"/>
          </a:xfrm>
        </p:grpSpPr>
        <p:sp>
          <p:nvSpPr>
            <p:cNvPr id="9" name="TextBox 9"/>
            <p:cNvSpPr txBox="1"/>
            <p:nvPr/>
          </p:nvSpPr>
          <p:spPr>
            <a:xfrm>
              <a:off x="0" y="28575"/>
              <a:ext cx="4300772" cy="145046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191769"/>
                  </a:solidFill>
                  <a:latin typeface="HK Grotesk Bold Bold"/>
                </a:rPr>
                <a:t>Allison Armstrong</a:t>
              </a:r>
            </a:p>
          </p:txBody>
        </p:sp>
        <p:sp>
          <p:nvSpPr>
            <p:cNvPr id="10" name="TextBox 10"/>
            <p:cNvSpPr txBox="1"/>
            <p:nvPr/>
          </p:nvSpPr>
          <p:spPr>
            <a:xfrm>
              <a:off x="0" y="1949613"/>
              <a:ext cx="4300772" cy="427811"/>
            </a:xfrm>
            <a:prstGeom prst="rect">
              <a:avLst/>
            </a:prstGeom>
          </p:spPr>
          <p:txBody>
            <a:bodyPr lIns="0" tIns="0" rIns="0" bIns="0" rtlCol="0" anchor="t">
              <a:spAutoFit/>
            </a:bodyPr>
            <a:lstStyle/>
            <a:p>
              <a:pPr algn="ctr">
                <a:lnSpc>
                  <a:spcPts val="2745"/>
                </a:lnSpc>
                <a:spcBef>
                  <a:spcPts val="2059"/>
                </a:spcBef>
              </a:pPr>
              <a:r>
                <a:rPr lang="en-US" sz="1893">
                  <a:solidFill>
                    <a:srgbClr val="191769"/>
                  </a:solidFill>
                  <a:latin typeface="Open Sans"/>
                </a:rPr>
                <a:t>Administrative Assistant</a:t>
              </a:r>
            </a:p>
          </p:txBody>
        </p:sp>
      </p:grpSp>
      <p:grpSp>
        <p:nvGrpSpPr>
          <p:cNvPr id="11" name="Group 11"/>
          <p:cNvGrpSpPr/>
          <p:nvPr/>
        </p:nvGrpSpPr>
        <p:grpSpPr>
          <a:xfrm>
            <a:off x="9605880" y="7051284"/>
            <a:ext cx="3225579" cy="1595333"/>
            <a:chOff x="0" y="0"/>
            <a:chExt cx="4300772" cy="2127111"/>
          </a:xfrm>
        </p:grpSpPr>
        <p:sp>
          <p:nvSpPr>
            <p:cNvPr id="12" name="TextBox 12"/>
            <p:cNvSpPr txBox="1"/>
            <p:nvPr/>
          </p:nvSpPr>
          <p:spPr>
            <a:xfrm>
              <a:off x="0" y="28575"/>
              <a:ext cx="4300772" cy="73980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FFFFFF"/>
                  </a:solidFill>
                  <a:latin typeface="HK Grotesk Bold Bold"/>
                </a:rPr>
                <a:t>Dina Reynolds</a:t>
              </a:r>
            </a:p>
          </p:txBody>
        </p:sp>
        <p:sp>
          <p:nvSpPr>
            <p:cNvPr id="13" name="TextBox 13"/>
            <p:cNvSpPr txBox="1"/>
            <p:nvPr/>
          </p:nvSpPr>
          <p:spPr>
            <a:xfrm>
              <a:off x="0" y="1238953"/>
              <a:ext cx="4300772" cy="888158"/>
            </a:xfrm>
            <a:prstGeom prst="rect">
              <a:avLst/>
            </a:prstGeom>
          </p:spPr>
          <p:txBody>
            <a:bodyPr lIns="0" tIns="0" rIns="0" bIns="0" rtlCol="0" anchor="t">
              <a:spAutoFit/>
            </a:bodyPr>
            <a:lstStyle/>
            <a:p>
              <a:pPr marL="0" lvl="0" indent="0" algn="ctr">
                <a:lnSpc>
                  <a:spcPts val="2745"/>
                </a:lnSpc>
                <a:spcBef>
                  <a:spcPts val="2059"/>
                </a:spcBef>
              </a:pPr>
              <a:r>
                <a:rPr lang="en-US" sz="1893">
                  <a:solidFill>
                    <a:srgbClr val="FFFFFF"/>
                  </a:solidFill>
                  <a:latin typeface="Open Sans"/>
                </a:rPr>
                <a:t>Director of Development and Communications</a:t>
              </a:r>
            </a:p>
          </p:txBody>
        </p:sp>
      </p:grpSp>
      <p:grpSp>
        <p:nvGrpSpPr>
          <p:cNvPr id="14" name="Group 14"/>
          <p:cNvGrpSpPr/>
          <p:nvPr/>
        </p:nvGrpSpPr>
        <p:grpSpPr>
          <a:xfrm>
            <a:off x="1028700" y="2324839"/>
            <a:ext cx="7502929" cy="4540060"/>
            <a:chOff x="0" y="0"/>
            <a:chExt cx="10003906" cy="6053413"/>
          </a:xfrm>
        </p:grpSpPr>
        <p:sp>
          <p:nvSpPr>
            <p:cNvPr id="15" name="TextBox 15"/>
            <p:cNvSpPr txBox="1"/>
            <p:nvPr/>
          </p:nvSpPr>
          <p:spPr>
            <a:xfrm>
              <a:off x="0" y="171450"/>
              <a:ext cx="10003906" cy="4672204"/>
            </a:xfrm>
            <a:prstGeom prst="rect">
              <a:avLst/>
            </a:prstGeom>
          </p:spPr>
          <p:txBody>
            <a:bodyPr lIns="0" tIns="0" rIns="0" bIns="0" rtlCol="0" anchor="t">
              <a:spAutoFit/>
            </a:bodyPr>
            <a:lstStyle/>
            <a:p>
              <a:pPr marL="0" lvl="0" indent="0">
                <a:lnSpc>
                  <a:spcPts val="8910"/>
                </a:lnSpc>
                <a:spcBef>
                  <a:spcPct val="0"/>
                </a:spcBef>
              </a:pPr>
              <a:r>
                <a:rPr lang="en-US" sz="9000">
                  <a:solidFill>
                    <a:srgbClr val="FFFFFF"/>
                  </a:solidFill>
                  <a:latin typeface="HK Grotesk Bold"/>
                </a:rPr>
                <a:t>The Administrative Team</a:t>
              </a:r>
            </a:p>
          </p:txBody>
        </p:sp>
        <p:sp>
          <p:nvSpPr>
            <p:cNvPr id="16" name="TextBox 16"/>
            <p:cNvSpPr txBox="1"/>
            <p:nvPr/>
          </p:nvSpPr>
          <p:spPr>
            <a:xfrm>
              <a:off x="0" y="5429415"/>
              <a:ext cx="10003906" cy="623997"/>
            </a:xfrm>
            <a:prstGeom prst="rect">
              <a:avLst/>
            </a:prstGeom>
          </p:spPr>
          <p:txBody>
            <a:bodyPr lIns="0" tIns="0" rIns="0" bIns="0" rtlCol="0" anchor="t">
              <a:spAutoFit/>
            </a:bodyPr>
            <a:lstStyle/>
            <a:p>
              <a:pPr marL="0" lvl="0" indent="0" algn="l">
                <a:lnSpc>
                  <a:spcPts val="3551"/>
                </a:lnSpc>
                <a:spcBef>
                  <a:spcPct val="0"/>
                </a:spcBef>
              </a:pPr>
              <a:r>
                <a:rPr lang="en-US" sz="3199" u="sng" spc="-79">
                  <a:solidFill>
                    <a:srgbClr val="FFC924"/>
                  </a:solidFill>
                  <a:latin typeface="HK Grotesk Bold Bold"/>
                </a:rPr>
                <a:t>Meet our leaders</a:t>
              </a:r>
            </a:p>
          </p:txBody>
        </p:sp>
      </p:grpSp>
      <p:sp>
        <p:nvSpPr>
          <p:cNvPr id="17" name="AutoShape 17"/>
          <p:cNvSpPr/>
          <p:nvPr/>
        </p:nvSpPr>
        <p:spPr>
          <a:xfrm>
            <a:off x="4149339" y="0"/>
            <a:ext cx="4712887" cy="5143500"/>
          </a:xfrm>
          <a:prstGeom prst="rect">
            <a:avLst/>
          </a:prstGeom>
          <a:solidFill>
            <a:srgbClr val="FFC924"/>
          </a:solidFill>
        </p:spPr>
      </p:sp>
      <p:pic>
        <p:nvPicPr>
          <p:cNvPr id="18" name="Picture 18"/>
          <p:cNvPicPr>
            <a:picLocks noChangeAspect="1"/>
          </p:cNvPicPr>
          <p:nvPr/>
        </p:nvPicPr>
        <p:blipFill>
          <a:blip r:embed="rId6"/>
          <a:srcRect l="4022" b="11518"/>
          <a:stretch>
            <a:fillRect/>
          </a:stretch>
        </p:blipFill>
        <p:spPr>
          <a:xfrm>
            <a:off x="0" y="0"/>
            <a:ext cx="4166422" cy="5765117"/>
          </a:xfrm>
          <a:prstGeom prst="rect">
            <a:avLst/>
          </a:prstGeom>
        </p:spPr>
      </p:pic>
      <p:sp>
        <p:nvSpPr>
          <p:cNvPr id="19" name="AutoShape 19"/>
          <p:cNvSpPr/>
          <p:nvPr/>
        </p:nvSpPr>
        <p:spPr>
          <a:xfrm>
            <a:off x="-563548" y="5143500"/>
            <a:ext cx="4712887" cy="5143500"/>
          </a:xfrm>
          <a:prstGeom prst="rect">
            <a:avLst/>
          </a:prstGeom>
          <a:solidFill>
            <a:srgbClr val="DF682D"/>
          </a:solidFill>
        </p:spPr>
      </p:sp>
      <p:pic>
        <p:nvPicPr>
          <p:cNvPr id="20" name="Picture 20"/>
          <p:cNvPicPr>
            <a:picLocks noChangeAspect="1"/>
          </p:cNvPicPr>
          <p:nvPr/>
        </p:nvPicPr>
        <p:blipFill>
          <a:blip r:embed="rId7"/>
          <a:srcRect t="4545" b="20634"/>
          <a:stretch>
            <a:fillRect/>
          </a:stretch>
        </p:blipFill>
        <p:spPr>
          <a:xfrm>
            <a:off x="4166422" y="5143500"/>
            <a:ext cx="4695804" cy="5273403"/>
          </a:xfrm>
          <a:prstGeom prst="rect">
            <a:avLst/>
          </a:prstGeom>
        </p:spPr>
      </p:pic>
      <p:grpSp>
        <p:nvGrpSpPr>
          <p:cNvPr id="21" name="Group 21"/>
          <p:cNvGrpSpPr/>
          <p:nvPr/>
        </p:nvGrpSpPr>
        <p:grpSpPr>
          <a:xfrm>
            <a:off x="4780165" y="1946714"/>
            <a:ext cx="3225579" cy="1250073"/>
            <a:chOff x="0" y="0"/>
            <a:chExt cx="4300772" cy="1666763"/>
          </a:xfrm>
        </p:grpSpPr>
        <p:sp>
          <p:nvSpPr>
            <p:cNvPr id="22" name="TextBox 22"/>
            <p:cNvSpPr txBox="1"/>
            <p:nvPr/>
          </p:nvSpPr>
          <p:spPr>
            <a:xfrm>
              <a:off x="0" y="28575"/>
              <a:ext cx="4300772" cy="73980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191769"/>
                  </a:solidFill>
                  <a:latin typeface="HK Grotesk Bold Bold"/>
                </a:rPr>
                <a:t>Elaine Dixon</a:t>
              </a:r>
            </a:p>
          </p:txBody>
        </p:sp>
        <p:sp>
          <p:nvSpPr>
            <p:cNvPr id="23" name="TextBox 23"/>
            <p:cNvSpPr txBox="1"/>
            <p:nvPr/>
          </p:nvSpPr>
          <p:spPr>
            <a:xfrm>
              <a:off x="0" y="1238953"/>
              <a:ext cx="4300772" cy="427811"/>
            </a:xfrm>
            <a:prstGeom prst="rect">
              <a:avLst/>
            </a:prstGeom>
          </p:spPr>
          <p:txBody>
            <a:bodyPr lIns="0" tIns="0" rIns="0" bIns="0" rtlCol="0" anchor="t">
              <a:spAutoFit/>
            </a:bodyPr>
            <a:lstStyle/>
            <a:p>
              <a:pPr algn="ctr">
                <a:lnSpc>
                  <a:spcPts val="2745"/>
                </a:lnSpc>
                <a:spcBef>
                  <a:spcPts val="2059"/>
                </a:spcBef>
              </a:pPr>
              <a:r>
                <a:rPr lang="en-US" sz="1893">
                  <a:solidFill>
                    <a:srgbClr val="191769"/>
                  </a:solidFill>
                  <a:latin typeface="Open Sans"/>
                </a:rPr>
                <a:t>Office Manager</a:t>
              </a:r>
            </a:p>
          </p:txBody>
        </p:sp>
      </p:grpSp>
      <p:grpSp>
        <p:nvGrpSpPr>
          <p:cNvPr id="24" name="Group 24"/>
          <p:cNvGrpSpPr/>
          <p:nvPr/>
        </p:nvGrpSpPr>
        <p:grpSpPr>
          <a:xfrm>
            <a:off x="470421" y="7317782"/>
            <a:ext cx="3225579" cy="1595333"/>
            <a:chOff x="0" y="0"/>
            <a:chExt cx="4300772" cy="2127111"/>
          </a:xfrm>
        </p:grpSpPr>
        <p:sp>
          <p:nvSpPr>
            <p:cNvPr id="25" name="TextBox 25"/>
            <p:cNvSpPr txBox="1"/>
            <p:nvPr/>
          </p:nvSpPr>
          <p:spPr>
            <a:xfrm>
              <a:off x="0" y="28575"/>
              <a:ext cx="4300772" cy="739802"/>
            </a:xfrm>
            <a:prstGeom prst="rect">
              <a:avLst/>
            </a:prstGeom>
          </p:spPr>
          <p:txBody>
            <a:bodyPr lIns="0" tIns="0" rIns="0" bIns="0" rtlCol="0" anchor="t">
              <a:spAutoFit/>
            </a:bodyPr>
            <a:lstStyle/>
            <a:p>
              <a:pPr marL="0" lvl="0" indent="0" algn="ctr">
                <a:lnSpc>
                  <a:spcPts val="4203"/>
                </a:lnSpc>
                <a:spcBef>
                  <a:spcPct val="0"/>
                </a:spcBef>
              </a:pPr>
              <a:r>
                <a:rPr lang="en-US" sz="3787" u="sng" spc="-94">
                  <a:solidFill>
                    <a:srgbClr val="FFFFFF"/>
                  </a:solidFill>
                  <a:latin typeface="HK Grotesk Bold Bold"/>
                </a:rPr>
                <a:t>Pam Roberts</a:t>
              </a:r>
            </a:p>
          </p:txBody>
        </p:sp>
        <p:sp>
          <p:nvSpPr>
            <p:cNvPr id="26" name="TextBox 26"/>
            <p:cNvSpPr txBox="1"/>
            <p:nvPr/>
          </p:nvSpPr>
          <p:spPr>
            <a:xfrm>
              <a:off x="0" y="1238953"/>
              <a:ext cx="4300772" cy="888158"/>
            </a:xfrm>
            <a:prstGeom prst="rect">
              <a:avLst/>
            </a:prstGeom>
          </p:spPr>
          <p:txBody>
            <a:bodyPr lIns="0" tIns="0" rIns="0" bIns="0" rtlCol="0" anchor="t">
              <a:spAutoFit/>
            </a:bodyPr>
            <a:lstStyle/>
            <a:p>
              <a:pPr algn="ctr">
                <a:lnSpc>
                  <a:spcPts val="2745"/>
                </a:lnSpc>
                <a:spcBef>
                  <a:spcPts val="2059"/>
                </a:spcBef>
              </a:pPr>
              <a:r>
                <a:rPr lang="en-US" sz="1893">
                  <a:solidFill>
                    <a:srgbClr val="FFFFFF"/>
                  </a:solidFill>
                  <a:latin typeface="Open Sans"/>
                </a:rPr>
                <a:t>Executive Administrative Assistant</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2A25D"/>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DF682D"/>
          </a:solidFill>
        </p:spPr>
      </p:sp>
      <p:pic>
        <p:nvPicPr>
          <p:cNvPr id="3" name="Picture 3"/>
          <p:cNvPicPr>
            <a:picLocks noChangeAspect="1"/>
          </p:cNvPicPr>
          <p:nvPr/>
        </p:nvPicPr>
        <p:blipFill>
          <a:blip r:embed="rId2"/>
          <a:srcRect t="4312"/>
          <a:stretch>
            <a:fillRect/>
          </a:stretch>
        </p:blipFill>
        <p:spPr>
          <a:xfrm>
            <a:off x="1910769" y="134231"/>
            <a:ext cx="14466462" cy="1001853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774344" y="3574618"/>
            <a:ext cx="9525" cy="5882560"/>
          </a:xfrm>
          <a:prstGeom prst="rect">
            <a:avLst/>
          </a:prstGeom>
          <a:solidFill>
            <a:srgbClr val="29285D">
              <a:alpha val="19608"/>
            </a:srgbClr>
          </a:solidFill>
        </p:spPr>
      </p:sp>
      <p:grpSp>
        <p:nvGrpSpPr>
          <p:cNvPr id="3" name="Group 3"/>
          <p:cNvGrpSpPr/>
          <p:nvPr/>
        </p:nvGrpSpPr>
        <p:grpSpPr>
          <a:xfrm>
            <a:off x="16537423" y="1028700"/>
            <a:ext cx="721877" cy="721877"/>
            <a:chOff x="0" y="0"/>
            <a:chExt cx="962502" cy="962502"/>
          </a:xfrm>
        </p:grpSpPr>
        <p:grpSp>
          <p:nvGrpSpPr>
            <p:cNvPr id="4" name="Group 4"/>
            <p:cNvGrpSpPr>
              <a:grpSpLocks noChangeAspect="1"/>
            </p:cNvGrpSpPr>
            <p:nvPr/>
          </p:nvGrpSpPr>
          <p:grpSpPr>
            <a:xfrm>
              <a:off x="0" y="0"/>
              <a:ext cx="962502" cy="962502"/>
              <a:chOff x="-2540" y="-2540"/>
              <a:chExt cx="6355080" cy="6355080"/>
            </a:xfrm>
          </p:grpSpPr>
          <p:sp>
            <p:nvSpPr>
              <p:cNvPr id="5" name="Freeform 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191769"/>
              </a:solidFill>
            </p:spPr>
          </p:sp>
        </p:grpSp>
        <p:sp>
          <p:nvSpPr>
            <p:cNvPr id="6" name="TextBox 6"/>
            <p:cNvSpPr txBox="1"/>
            <p:nvPr/>
          </p:nvSpPr>
          <p:spPr>
            <a:xfrm>
              <a:off x="96577" y="292570"/>
              <a:ext cx="769348" cy="415462"/>
            </a:xfrm>
            <a:prstGeom prst="rect">
              <a:avLst/>
            </a:prstGeom>
          </p:spPr>
          <p:txBody>
            <a:bodyPr lIns="0" tIns="0" rIns="0" bIns="0" rtlCol="0" anchor="t">
              <a:spAutoFit/>
            </a:bodyPr>
            <a:lstStyle/>
            <a:p>
              <a:pPr algn="ctr">
                <a:lnSpc>
                  <a:spcPts val="2228"/>
                </a:lnSpc>
              </a:pPr>
              <a:r>
                <a:rPr lang="en-US" sz="2251">
                  <a:solidFill>
                    <a:srgbClr val="191769"/>
                  </a:solidFill>
                  <a:latin typeface="HK Grotesk Light"/>
                </a:rPr>
                <a:t>R|R</a:t>
              </a:r>
            </a:p>
          </p:txBody>
        </p:sp>
      </p:grpSp>
      <p:sp>
        <p:nvSpPr>
          <p:cNvPr id="7" name="AutoShape 7"/>
          <p:cNvSpPr/>
          <p:nvPr/>
        </p:nvSpPr>
        <p:spPr>
          <a:xfrm>
            <a:off x="9139238" y="3574618"/>
            <a:ext cx="9525" cy="5882560"/>
          </a:xfrm>
          <a:prstGeom prst="rect">
            <a:avLst/>
          </a:prstGeom>
          <a:solidFill>
            <a:srgbClr val="29285D">
              <a:alpha val="19608"/>
            </a:srgbClr>
          </a:solidFill>
        </p:spPr>
      </p:sp>
      <p:sp>
        <p:nvSpPr>
          <p:cNvPr id="8" name="AutoShape 8"/>
          <p:cNvSpPr/>
          <p:nvPr/>
        </p:nvSpPr>
        <p:spPr>
          <a:xfrm>
            <a:off x="13504131" y="3574618"/>
            <a:ext cx="9525" cy="5882560"/>
          </a:xfrm>
          <a:prstGeom prst="rect">
            <a:avLst/>
          </a:prstGeom>
          <a:solidFill>
            <a:srgbClr val="29285D">
              <a:alpha val="19608"/>
            </a:srgbClr>
          </a:solidFill>
        </p:spPr>
      </p:sp>
      <p:grpSp>
        <p:nvGrpSpPr>
          <p:cNvPr id="9" name="Group 9"/>
          <p:cNvGrpSpPr/>
          <p:nvPr/>
        </p:nvGrpSpPr>
        <p:grpSpPr>
          <a:xfrm>
            <a:off x="1028700" y="1003275"/>
            <a:ext cx="10609167" cy="2293601"/>
            <a:chOff x="0" y="0"/>
            <a:chExt cx="14145556" cy="3058134"/>
          </a:xfrm>
        </p:grpSpPr>
        <p:sp>
          <p:nvSpPr>
            <p:cNvPr id="10" name="TextBox 10"/>
            <p:cNvSpPr txBox="1"/>
            <p:nvPr/>
          </p:nvSpPr>
          <p:spPr>
            <a:xfrm>
              <a:off x="0" y="104775"/>
              <a:ext cx="14145556" cy="1030281"/>
            </a:xfrm>
            <a:prstGeom prst="rect">
              <a:avLst/>
            </a:prstGeom>
          </p:spPr>
          <p:txBody>
            <a:bodyPr lIns="0" tIns="0" rIns="0" bIns="0" rtlCol="0" anchor="t">
              <a:spAutoFit/>
            </a:bodyPr>
            <a:lstStyle/>
            <a:p>
              <a:pPr marL="0" lvl="0" indent="0">
                <a:lnSpc>
                  <a:spcPts val="5544"/>
                </a:lnSpc>
                <a:spcBef>
                  <a:spcPct val="0"/>
                </a:spcBef>
              </a:pPr>
              <a:r>
                <a:rPr lang="en-US" sz="5600">
                  <a:solidFill>
                    <a:srgbClr val="191769"/>
                  </a:solidFill>
                  <a:latin typeface="HK Grotesk Bold Bold"/>
                </a:rPr>
                <a:t>Verification of Credentials</a:t>
              </a:r>
            </a:p>
          </p:txBody>
        </p:sp>
        <p:sp>
          <p:nvSpPr>
            <p:cNvPr id="11" name="TextBox 11"/>
            <p:cNvSpPr txBox="1"/>
            <p:nvPr/>
          </p:nvSpPr>
          <p:spPr>
            <a:xfrm>
              <a:off x="0" y="1471101"/>
              <a:ext cx="9372758" cy="1587033"/>
            </a:xfrm>
            <a:prstGeom prst="rect">
              <a:avLst/>
            </a:prstGeom>
          </p:spPr>
          <p:txBody>
            <a:bodyPr lIns="0" tIns="0" rIns="0" bIns="0" rtlCol="0" anchor="t">
              <a:spAutoFit/>
            </a:bodyPr>
            <a:lstStyle/>
            <a:p>
              <a:pPr marL="0" lvl="0" indent="0" algn="l">
                <a:lnSpc>
                  <a:spcPts val="3108"/>
                </a:lnSpc>
                <a:spcBef>
                  <a:spcPct val="0"/>
                </a:spcBef>
              </a:pPr>
              <a:r>
                <a:rPr lang="en-US" sz="2800" spc="-70" dirty="0">
                  <a:solidFill>
                    <a:srgbClr val="191769"/>
                  </a:solidFill>
                  <a:latin typeface="HK Grotesk Bold Bold"/>
                </a:rPr>
                <a:t>Depending upon the position, verification of credentials may be accomplished by one </a:t>
              </a:r>
              <a:r>
                <a:rPr lang="en-US" sz="2800" spc="-70" dirty="0" smtClean="0">
                  <a:solidFill>
                    <a:srgbClr val="191769"/>
                  </a:solidFill>
                  <a:latin typeface="HK Grotesk Bold Bold"/>
                </a:rPr>
                <a:t>or more of </a:t>
              </a:r>
              <a:r>
                <a:rPr lang="en-US" sz="2800" spc="-70" dirty="0">
                  <a:solidFill>
                    <a:srgbClr val="191769"/>
                  </a:solidFill>
                  <a:latin typeface="HK Grotesk Bold Bold"/>
                </a:rPr>
                <a:t>the following primary methods:</a:t>
              </a:r>
            </a:p>
          </p:txBody>
        </p:sp>
      </p:grpSp>
      <p:sp>
        <p:nvSpPr>
          <p:cNvPr id="12" name="TextBox 12"/>
          <p:cNvSpPr txBox="1"/>
          <p:nvPr/>
        </p:nvSpPr>
        <p:spPr>
          <a:xfrm>
            <a:off x="1028700" y="4522182"/>
            <a:ext cx="3135918" cy="1377237"/>
          </a:xfrm>
          <a:prstGeom prst="rect">
            <a:avLst/>
          </a:prstGeom>
        </p:spPr>
        <p:txBody>
          <a:bodyPr lIns="0" tIns="0" rIns="0" bIns="0" rtlCol="0" anchor="t">
            <a:spAutoFit/>
          </a:bodyPr>
          <a:lstStyle/>
          <a:p>
            <a:pPr>
              <a:lnSpc>
                <a:spcPts val="3584"/>
              </a:lnSpc>
            </a:pPr>
            <a:r>
              <a:rPr lang="en-US" sz="2800" spc="-70" dirty="0">
                <a:solidFill>
                  <a:srgbClr val="191769"/>
                </a:solidFill>
                <a:latin typeface="HK Grotesk Light" panose="020B0604020202020204" charset="0"/>
              </a:rPr>
              <a:t>Verification </a:t>
            </a:r>
          </a:p>
          <a:p>
            <a:pPr marL="0" lvl="0" indent="0">
              <a:lnSpc>
                <a:spcPts val="3584"/>
              </a:lnSpc>
            </a:pPr>
            <a:r>
              <a:rPr lang="en-US" sz="2800" spc="-70" dirty="0">
                <a:solidFill>
                  <a:srgbClr val="191769"/>
                </a:solidFill>
                <a:latin typeface="HK Grotesk Light" panose="020B0604020202020204" charset="0"/>
              </a:rPr>
              <a:t>of Previous Employment</a:t>
            </a:r>
          </a:p>
        </p:txBody>
      </p:sp>
      <p:grpSp>
        <p:nvGrpSpPr>
          <p:cNvPr id="13" name="Group 13"/>
          <p:cNvGrpSpPr/>
          <p:nvPr/>
        </p:nvGrpSpPr>
        <p:grpSpPr>
          <a:xfrm>
            <a:off x="5393594" y="4526945"/>
            <a:ext cx="3135918" cy="1719745"/>
            <a:chOff x="0" y="-19049"/>
            <a:chExt cx="4181225" cy="2292993"/>
          </a:xfrm>
        </p:grpSpPr>
        <p:sp>
          <p:nvSpPr>
            <p:cNvPr id="14" name="TextBox 14"/>
            <p:cNvSpPr txBox="1"/>
            <p:nvPr/>
          </p:nvSpPr>
          <p:spPr>
            <a:xfrm>
              <a:off x="0" y="-19049"/>
              <a:ext cx="4181225" cy="1231107"/>
            </a:xfrm>
            <a:prstGeom prst="rect">
              <a:avLst/>
            </a:prstGeom>
          </p:spPr>
          <p:txBody>
            <a:bodyPr lIns="0" tIns="0" rIns="0" bIns="0" rtlCol="0" anchor="t">
              <a:spAutoFit/>
            </a:bodyPr>
            <a:lstStyle/>
            <a:p>
              <a:pPr>
                <a:lnSpc>
                  <a:spcPts val="3584"/>
                </a:lnSpc>
              </a:pPr>
              <a:r>
                <a:rPr lang="en-US" sz="2800" spc="-70" dirty="0">
                  <a:solidFill>
                    <a:srgbClr val="191769"/>
                  </a:solidFill>
                  <a:latin typeface="HK Grotesk Light" panose="020B0604020202020204" charset="0"/>
                </a:rPr>
                <a:t>Drivers License </a:t>
              </a:r>
            </a:p>
            <a:p>
              <a:pPr marL="0" lvl="0" indent="0">
                <a:lnSpc>
                  <a:spcPts val="3584"/>
                </a:lnSpc>
              </a:pPr>
              <a:r>
                <a:rPr lang="en-US" sz="2800" spc="-70" dirty="0">
                  <a:solidFill>
                    <a:srgbClr val="191769"/>
                  </a:solidFill>
                  <a:latin typeface="HK Grotesk Light" panose="020B0604020202020204" charset="0"/>
                </a:rPr>
                <a:t>Record Check</a:t>
              </a:r>
            </a:p>
          </p:txBody>
        </p:sp>
        <p:sp>
          <p:nvSpPr>
            <p:cNvPr id="15" name="TextBox 15"/>
            <p:cNvSpPr txBox="1"/>
            <p:nvPr/>
          </p:nvSpPr>
          <p:spPr>
            <a:xfrm>
              <a:off x="0" y="1921200"/>
              <a:ext cx="4181225" cy="352744"/>
            </a:xfrm>
            <a:prstGeom prst="rect">
              <a:avLst/>
            </a:prstGeom>
          </p:spPr>
          <p:txBody>
            <a:bodyPr lIns="0" tIns="0" rIns="0" bIns="0" rtlCol="0" anchor="t">
              <a:spAutoFit/>
            </a:bodyPr>
            <a:lstStyle/>
            <a:p>
              <a:pPr>
                <a:lnSpc>
                  <a:spcPts val="2240"/>
                </a:lnSpc>
              </a:pPr>
              <a:endParaRPr/>
            </a:p>
          </p:txBody>
        </p:sp>
      </p:grpSp>
      <p:grpSp>
        <p:nvGrpSpPr>
          <p:cNvPr id="16" name="Group 16"/>
          <p:cNvGrpSpPr/>
          <p:nvPr/>
        </p:nvGrpSpPr>
        <p:grpSpPr>
          <a:xfrm>
            <a:off x="9758488" y="4526945"/>
            <a:ext cx="3135918" cy="1719745"/>
            <a:chOff x="0" y="-19049"/>
            <a:chExt cx="4181225" cy="2292993"/>
          </a:xfrm>
        </p:grpSpPr>
        <p:sp>
          <p:nvSpPr>
            <p:cNvPr id="17" name="TextBox 17"/>
            <p:cNvSpPr txBox="1"/>
            <p:nvPr/>
          </p:nvSpPr>
          <p:spPr>
            <a:xfrm>
              <a:off x="0" y="-19049"/>
              <a:ext cx="4181225" cy="1220763"/>
            </a:xfrm>
            <a:prstGeom prst="rect">
              <a:avLst/>
            </a:prstGeom>
          </p:spPr>
          <p:txBody>
            <a:bodyPr lIns="0" tIns="0" rIns="0" bIns="0" rtlCol="0" anchor="t">
              <a:spAutoFit/>
            </a:bodyPr>
            <a:lstStyle/>
            <a:p>
              <a:pPr>
                <a:lnSpc>
                  <a:spcPts val="3584"/>
                </a:lnSpc>
              </a:pPr>
              <a:r>
                <a:rPr lang="en-US" sz="2800" spc="-70" dirty="0">
                  <a:solidFill>
                    <a:srgbClr val="191769"/>
                  </a:solidFill>
                  <a:latin typeface="HK Grotesk Light" panose="020B0604020202020204" charset="0"/>
                </a:rPr>
                <a:t>Educational</a:t>
              </a:r>
            </a:p>
            <a:p>
              <a:pPr marL="0" lvl="0" indent="0">
                <a:lnSpc>
                  <a:spcPts val="3584"/>
                </a:lnSpc>
              </a:pPr>
              <a:r>
                <a:rPr lang="en-US" sz="2800" spc="-70" dirty="0">
                  <a:solidFill>
                    <a:srgbClr val="191769"/>
                  </a:solidFill>
                  <a:latin typeface="HK Grotesk Light" panose="020B0604020202020204" charset="0"/>
                </a:rPr>
                <a:t>Transcripts</a:t>
              </a:r>
            </a:p>
          </p:txBody>
        </p:sp>
        <p:sp>
          <p:nvSpPr>
            <p:cNvPr id="18" name="TextBox 18"/>
            <p:cNvSpPr txBox="1"/>
            <p:nvPr/>
          </p:nvSpPr>
          <p:spPr>
            <a:xfrm>
              <a:off x="0" y="1921200"/>
              <a:ext cx="4181225" cy="352744"/>
            </a:xfrm>
            <a:prstGeom prst="rect">
              <a:avLst/>
            </a:prstGeom>
          </p:spPr>
          <p:txBody>
            <a:bodyPr lIns="0" tIns="0" rIns="0" bIns="0" rtlCol="0" anchor="t">
              <a:spAutoFit/>
            </a:bodyPr>
            <a:lstStyle/>
            <a:p>
              <a:pPr>
                <a:lnSpc>
                  <a:spcPts val="2240"/>
                </a:lnSpc>
              </a:pPr>
              <a:endParaRPr/>
            </a:p>
          </p:txBody>
        </p:sp>
      </p:grpSp>
      <p:grpSp>
        <p:nvGrpSpPr>
          <p:cNvPr id="19" name="Group 19"/>
          <p:cNvGrpSpPr/>
          <p:nvPr/>
        </p:nvGrpSpPr>
        <p:grpSpPr>
          <a:xfrm>
            <a:off x="14123382" y="4526945"/>
            <a:ext cx="3135918" cy="1719745"/>
            <a:chOff x="0" y="-19049"/>
            <a:chExt cx="4181225" cy="2292993"/>
          </a:xfrm>
        </p:grpSpPr>
        <p:sp>
          <p:nvSpPr>
            <p:cNvPr id="20" name="TextBox 20"/>
            <p:cNvSpPr txBox="1"/>
            <p:nvPr/>
          </p:nvSpPr>
          <p:spPr>
            <a:xfrm>
              <a:off x="0" y="-19049"/>
              <a:ext cx="4181225" cy="1220763"/>
            </a:xfrm>
            <a:prstGeom prst="rect">
              <a:avLst/>
            </a:prstGeom>
          </p:spPr>
          <p:txBody>
            <a:bodyPr lIns="0" tIns="0" rIns="0" bIns="0" rtlCol="0" anchor="t">
              <a:spAutoFit/>
            </a:bodyPr>
            <a:lstStyle/>
            <a:p>
              <a:pPr>
                <a:lnSpc>
                  <a:spcPts val="3584"/>
                </a:lnSpc>
              </a:pPr>
              <a:r>
                <a:rPr lang="en-US" sz="2800" spc="-70" dirty="0">
                  <a:solidFill>
                    <a:srgbClr val="191769"/>
                  </a:solidFill>
                  <a:latin typeface="HK Grotesk Light" panose="020B0604020202020204" charset="0"/>
                </a:rPr>
                <a:t>Test </a:t>
              </a:r>
            </a:p>
            <a:p>
              <a:pPr marL="0" lvl="0" indent="0">
                <a:lnSpc>
                  <a:spcPts val="3584"/>
                </a:lnSpc>
              </a:pPr>
              <a:r>
                <a:rPr lang="en-US" sz="2800" spc="-70" dirty="0">
                  <a:solidFill>
                    <a:srgbClr val="191769"/>
                  </a:solidFill>
                  <a:latin typeface="HK Grotesk Light" panose="020B0604020202020204" charset="0"/>
                </a:rPr>
                <a:t>for Proficiency</a:t>
              </a:r>
            </a:p>
          </p:txBody>
        </p:sp>
        <p:sp>
          <p:nvSpPr>
            <p:cNvPr id="21" name="TextBox 21"/>
            <p:cNvSpPr txBox="1"/>
            <p:nvPr/>
          </p:nvSpPr>
          <p:spPr>
            <a:xfrm>
              <a:off x="0" y="1921200"/>
              <a:ext cx="4181225" cy="352744"/>
            </a:xfrm>
            <a:prstGeom prst="rect">
              <a:avLst/>
            </a:prstGeom>
          </p:spPr>
          <p:txBody>
            <a:bodyPr lIns="0" tIns="0" rIns="0" bIns="0" rtlCol="0" anchor="t">
              <a:spAutoFit/>
            </a:bodyPr>
            <a:lstStyle/>
            <a:p>
              <a:pPr>
                <a:lnSpc>
                  <a:spcPts val="2240"/>
                </a:lnSpc>
              </a:pPr>
              <a:endParaRPr/>
            </a:p>
          </p:txBody>
        </p:sp>
      </p:grpSp>
      <p:sp>
        <p:nvSpPr>
          <p:cNvPr id="22" name="TextBox 22"/>
          <p:cNvSpPr txBox="1"/>
          <p:nvPr/>
        </p:nvSpPr>
        <p:spPr>
          <a:xfrm>
            <a:off x="1028700" y="7018753"/>
            <a:ext cx="3135918" cy="1838901"/>
          </a:xfrm>
          <a:prstGeom prst="rect">
            <a:avLst/>
          </a:prstGeom>
        </p:spPr>
        <p:txBody>
          <a:bodyPr lIns="0" tIns="0" rIns="0" bIns="0" rtlCol="0" anchor="t">
            <a:spAutoFit/>
          </a:bodyPr>
          <a:lstStyle/>
          <a:p>
            <a:pPr marL="0" lvl="0" indent="0">
              <a:lnSpc>
                <a:spcPts val="3584"/>
              </a:lnSpc>
            </a:pPr>
            <a:r>
              <a:rPr lang="en-US" sz="2800" spc="-70" dirty="0">
                <a:solidFill>
                  <a:srgbClr val="191769"/>
                </a:solidFill>
                <a:latin typeface="HK Grotesk Light" panose="020B0604020202020204" charset="0"/>
              </a:rPr>
              <a:t>NC Nurse Aide I &amp; Health Care Personnel Registry  Check</a:t>
            </a:r>
          </a:p>
        </p:txBody>
      </p:sp>
      <p:grpSp>
        <p:nvGrpSpPr>
          <p:cNvPr id="23" name="Group 23"/>
          <p:cNvGrpSpPr/>
          <p:nvPr/>
        </p:nvGrpSpPr>
        <p:grpSpPr>
          <a:xfrm>
            <a:off x="5233170" y="7023516"/>
            <a:ext cx="3135918" cy="1719745"/>
            <a:chOff x="0" y="-19049"/>
            <a:chExt cx="4181225" cy="2292993"/>
          </a:xfrm>
        </p:grpSpPr>
        <p:sp>
          <p:nvSpPr>
            <p:cNvPr id="24" name="TextBox 24"/>
            <p:cNvSpPr txBox="1"/>
            <p:nvPr/>
          </p:nvSpPr>
          <p:spPr>
            <a:xfrm>
              <a:off x="0" y="-19049"/>
              <a:ext cx="4181225" cy="1220763"/>
            </a:xfrm>
            <a:prstGeom prst="rect">
              <a:avLst/>
            </a:prstGeom>
          </p:spPr>
          <p:txBody>
            <a:bodyPr lIns="0" tIns="0" rIns="0" bIns="0" rtlCol="0" anchor="t">
              <a:spAutoFit/>
            </a:bodyPr>
            <a:lstStyle/>
            <a:p>
              <a:pPr marL="0" lvl="0" indent="0">
                <a:lnSpc>
                  <a:spcPts val="3584"/>
                </a:lnSpc>
              </a:pPr>
              <a:r>
                <a:rPr lang="en-US" sz="2800" spc="-70" dirty="0">
                  <a:solidFill>
                    <a:srgbClr val="191769"/>
                  </a:solidFill>
                  <a:latin typeface="HK Grotesk Light" panose="020B0604020202020204" charset="0"/>
                </a:rPr>
                <a:t>Criminal Record Check</a:t>
              </a:r>
            </a:p>
          </p:txBody>
        </p:sp>
        <p:sp>
          <p:nvSpPr>
            <p:cNvPr id="25" name="TextBox 25"/>
            <p:cNvSpPr txBox="1"/>
            <p:nvPr/>
          </p:nvSpPr>
          <p:spPr>
            <a:xfrm>
              <a:off x="0" y="1921200"/>
              <a:ext cx="4181225" cy="352744"/>
            </a:xfrm>
            <a:prstGeom prst="rect">
              <a:avLst/>
            </a:prstGeom>
          </p:spPr>
          <p:txBody>
            <a:bodyPr lIns="0" tIns="0" rIns="0" bIns="0" rtlCol="0" anchor="t">
              <a:spAutoFit/>
            </a:bodyPr>
            <a:lstStyle/>
            <a:p>
              <a:pPr>
                <a:lnSpc>
                  <a:spcPts val="2240"/>
                </a:lnSpc>
              </a:pPr>
              <a:endParaRPr/>
            </a:p>
          </p:txBody>
        </p:sp>
      </p:grpSp>
      <p:grpSp>
        <p:nvGrpSpPr>
          <p:cNvPr id="26" name="Group 26"/>
          <p:cNvGrpSpPr/>
          <p:nvPr/>
        </p:nvGrpSpPr>
        <p:grpSpPr>
          <a:xfrm>
            <a:off x="9758488" y="7023516"/>
            <a:ext cx="3135918" cy="2172311"/>
            <a:chOff x="0" y="-19049"/>
            <a:chExt cx="4181225" cy="2896415"/>
          </a:xfrm>
        </p:grpSpPr>
        <p:sp>
          <p:nvSpPr>
            <p:cNvPr id="27" name="TextBox 27"/>
            <p:cNvSpPr txBox="1"/>
            <p:nvPr/>
          </p:nvSpPr>
          <p:spPr>
            <a:xfrm>
              <a:off x="0" y="-19049"/>
              <a:ext cx="4181225" cy="1836316"/>
            </a:xfrm>
            <a:prstGeom prst="rect">
              <a:avLst/>
            </a:prstGeom>
          </p:spPr>
          <p:txBody>
            <a:bodyPr lIns="0" tIns="0" rIns="0" bIns="0" rtlCol="0" anchor="t">
              <a:spAutoFit/>
            </a:bodyPr>
            <a:lstStyle/>
            <a:p>
              <a:pPr marL="0" lvl="0" indent="0">
                <a:lnSpc>
                  <a:spcPts val="3584"/>
                </a:lnSpc>
              </a:pPr>
              <a:r>
                <a:rPr lang="en-US" sz="2800" spc="-70" dirty="0">
                  <a:solidFill>
                    <a:srgbClr val="191769"/>
                  </a:solidFill>
                  <a:latin typeface="HK Grotesk Light" panose="020B0604020202020204" charset="0"/>
                </a:rPr>
                <a:t>Office of Inspector General Exclusion List</a:t>
              </a:r>
              <a:r>
                <a:rPr lang="en-US" sz="1263" spc="-31" dirty="0">
                  <a:solidFill>
                    <a:srgbClr val="191769"/>
                  </a:solidFill>
                  <a:latin typeface="HK Grotesk Light" panose="020B0604020202020204" charset="0"/>
                </a:rPr>
                <a:t> </a:t>
              </a:r>
            </a:p>
          </p:txBody>
        </p:sp>
        <p:sp>
          <p:nvSpPr>
            <p:cNvPr id="28" name="TextBox 28"/>
            <p:cNvSpPr txBox="1"/>
            <p:nvPr/>
          </p:nvSpPr>
          <p:spPr>
            <a:xfrm>
              <a:off x="0" y="2524622"/>
              <a:ext cx="4181225" cy="352744"/>
            </a:xfrm>
            <a:prstGeom prst="rect">
              <a:avLst/>
            </a:prstGeom>
          </p:spPr>
          <p:txBody>
            <a:bodyPr lIns="0" tIns="0" rIns="0" bIns="0" rtlCol="0" anchor="t">
              <a:spAutoFit/>
            </a:bodyPr>
            <a:lstStyle/>
            <a:p>
              <a:pPr>
                <a:lnSpc>
                  <a:spcPts val="2240"/>
                </a:lnSpc>
              </a:pPr>
              <a:endParaRPr/>
            </a:p>
          </p:txBody>
        </p:sp>
      </p:grpSp>
      <p:pic>
        <p:nvPicPr>
          <p:cNvPr id="29" name="Picture 29"/>
          <p:cNvPicPr>
            <a:picLocks noChangeAspect="1"/>
          </p:cNvPicPr>
          <p:nvPr/>
        </p:nvPicPr>
        <p:blipFill>
          <a:blip r:embed="rId2"/>
          <a:srcRect/>
          <a:stretch>
            <a:fillRect/>
          </a:stretch>
        </p:blipFill>
        <p:spPr>
          <a:xfrm>
            <a:off x="15345057" y="752023"/>
            <a:ext cx="2064347" cy="141731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72000" y="0"/>
            <a:ext cx="4572000" cy="5143500"/>
          </a:xfrm>
          <a:prstGeom prst="rect">
            <a:avLst/>
          </a:prstGeom>
          <a:solidFill>
            <a:srgbClr val="DF682D"/>
          </a:solidFill>
        </p:spPr>
      </p:sp>
      <p:pic>
        <p:nvPicPr>
          <p:cNvPr id="3" name="Picture 3"/>
          <p:cNvPicPr>
            <a:picLocks noChangeAspect="1"/>
          </p:cNvPicPr>
          <p:nvPr/>
        </p:nvPicPr>
        <p:blipFill>
          <a:blip r:embed="rId2"/>
          <a:srcRect l="27513" r="10904"/>
          <a:stretch>
            <a:fillRect/>
          </a:stretch>
        </p:blipFill>
        <p:spPr>
          <a:xfrm>
            <a:off x="4572000" y="5123037"/>
            <a:ext cx="4751145" cy="5143500"/>
          </a:xfrm>
          <a:prstGeom prst="rect">
            <a:avLst/>
          </a:prstGeom>
        </p:spPr>
      </p:pic>
      <p:sp>
        <p:nvSpPr>
          <p:cNvPr id="4" name="AutoShape 4"/>
          <p:cNvSpPr/>
          <p:nvPr/>
        </p:nvSpPr>
        <p:spPr>
          <a:xfrm>
            <a:off x="0" y="5143500"/>
            <a:ext cx="4572000" cy="5143500"/>
          </a:xfrm>
          <a:prstGeom prst="rect">
            <a:avLst/>
          </a:prstGeom>
          <a:solidFill>
            <a:srgbClr val="62A25D"/>
          </a:solidFill>
        </p:spPr>
      </p:sp>
      <p:pic>
        <p:nvPicPr>
          <p:cNvPr id="5" name="Picture 5"/>
          <p:cNvPicPr>
            <a:picLocks noChangeAspect="1"/>
          </p:cNvPicPr>
          <p:nvPr/>
        </p:nvPicPr>
        <p:blipFill>
          <a:blip r:embed="rId3"/>
          <a:srcRect l="11542" t="12770" r="13599" b="31068"/>
          <a:stretch>
            <a:fillRect/>
          </a:stretch>
        </p:blipFill>
        <p:spPr>
          <a:xfrm>
            <a:off x="0" y="0"/>
            <a:ext cx="4572000" cy="5143500"/>
          </a:xfrm>
          <a:prstGeom prst="rect">
            <a:avLst/>
          </a:prstGeom>
        </p:spPr>
      </p:pic>
      <p:grpSp>
        <p:nvGrpSpPr>
          <p:cNvPr id="6" name="Group 6"/>
          <p:cNvGrpSpPr/>
          <p:nvPr/>
        </p:nvGrpSpPr>
        <p:grpSpPr>
          <a:xfrm>
            <a:off x="889338" y="5388392"/>
            <a:ext cx="2793324" cy="4068932"/>
            <a:chOff x="0" y="0"/>
            <a:chExt cx="3724432" cy="5425243"/>
          </a:xfrm>
        </p:grpSpPr>
        <p:sp>
          <p:nvSpPr>
            <p:cNvPr id="7" name="TextBox 7"/>
            <p:cNvSpPr txBox="1"/>
            <p:nvPr/>
          </p:nvSpPr>
          <p:spPr>
            <a:xfrm>
              <a:off x="0" y="19050"/>
              <a:ext cx="3724432" cy="1137545"/>
            </a:xfrm>
            <a:prstGeom prst="rect">
              <a:avLst/>
            </a:prstGeom>
          </p:spPr>
          <p:txBody>
            <a:bodyPr lIns="0" tIns="0" rIns="0" bIns="0" rtlCol="0" anchor="t">
              <a:spAutoFit/>
            </a:bodyPr>
            <a:lstStyle/>
            <a:p>
              <a:pPr>
                <a:lnSpc>
                  <a:spcPts val="3282"/>
                </a:lnSpc>
              </a:pPr>
              <a:r>
                <a:rPr lang="en-US" sz="2957" u="sng" spc="-73" dirty="0">
                  <a:solidFill>
                    <a:srgbClr val="FFFFFF"/>
                  </a:solidFill>
                  <a:latin typeface="HK Grotesk Bold Bold"/>
                </a:rPr>
                <a:t>Communications</a:t>
              </a:r>
            </a:p>
            <a:p>
              <a:pPr marL="0" lvl="0" indent="0" algn="l">
                <a:lnSpc>
                  <a:spcPts val="3282"/>
                </a:lnSpc>
                <a:spcBef>
                  <a:spcPct val="0"/>
                </a:spcBef>
              </a:pPr>
              <a:r>
                <a:rPr lang="en-US" sz="2957" u="sng" spc="-73" dirty="0">
                  <a:solidFill>
                    <a:srgbClr val="FFFFFF"/>
                  </a:solidFill>
                  <a:latin typeface="HK Grotesk Bold Bold"/>
                </a:rPr>
                <a:t>Policy</a:t>
              </a:r>
            </a:p>
          </p:txBody>
        </p:sp>
        <p:sp>
          <p:nvSpPr>
            <p:cNvPr id="8" name="TextBox 8"/>
            <p:cNvSpPr txBox="1"/>
            <p:nvPr/>
          </p:nvSpPr>
          <p:spPr>
            <a:xfrm>
              <a:off x="0" y="1586303"/>
              <a:ext cx="3724432" cy="3838940"/>
            </a:xfrm>
            <a:prstGeom prst="rect">
              <a:avLst/>
            </a:prstGeom>
          </p:spPr>
          <p:txBody>
            <a:bodyPr lIns="0" tIns="0" rIns="0" bIns="0" rtlCol="0" anchor="t">
              <a:spAutoFit/>
            </a:bodyPr>
            <a:lstStyle/>
            <a:p>
              <a:pPr algn="l">
                <a:lnSpc>
                  <a:spcPts val="1785"/>
                </a:lnSpc>
                <a:spcBef>
                  <a:spcPts val="1338"/>
                </a:spcBef>
              </a:pPr>
              <a:r>
                <a:rPr lang="en-US" sz="1231">
                  <a:solidFill>
                    <a:srgbClr val="FFFFFF"/>
                  </a:solidFill>
                  <a:latin typeface="Open Sans"/>
                </a:rPr>
                <a:t>The purpose of having electronic access is to support the consumer’s goals and instructional program, learning opportunities, information retrieval, searching strategies, research skills, critical thinking skills, and life-long learning. Chatham Trades’ computers and network must be used in a responsible, efficient and legal manner. See Network Acceptable Use Policy for the appropriate uses of devices and equipment.</a:t>
              </a:r>
            </a:p>
          </p:txBody>
        </p:sp>
      </p:grpSp>
      <p:pic>
        <p:nvPicPr>
          <p:cNvPr id="9" name="Picture 9"/>
          <p:cNvPicPr>
            <a:picLocks noChangeAspect="1"/>
          </p:cNvPicPr>
          <p:nvPr/>
        </p:nvPicPr>
        <p:blipFill>
          <a:blip r:embed="rId4"/>
          <a:srcRect t="13913" b="13913"/>
          <a:stretch>
            <a:fillRect/>
          </a:stretch>
        </p:blipFill>
        <p:spPr>
          <a:xfrm>
            <a:off x="13536855" y="5143500"/>
            <a:ext cx="4751145" cy="5143500"/>
          </a:xfrm>
          <a:prstGeom prst="rect">
            <a:avLst/>
          </a:prstGeom>
        </p:spPr>
      </p:pic>
      <p:pic>
        <p:nvPicPr>
          <p:cNvPr id="10" name="Picture 10"/>
          <p:cNvPicPr>
            <a:picLocks noChangeAspect="1"/>
          </p:cNvPicPr>
          <p:nvPr/>
        </p:nvPicPr>
        <p:blipFill>
          <a:blip r:embed="rId5"/>
          <a:srcRect t="12499" b="12500"/>
          <a:stretch>
            <a:fillRect/>
          </a:stretch>
        </p:blipFill>
        <p:spPr>
          <a:xfrm>
            <a:off x="9144000" y="0"/>
            <a:ext cx="4572000" cy="5143500"/>
          </a:xfrm>
          <a:prstGeom prst="rect">
            <a:avLst/>
          </a:prstGeom>
        </p:spPr>
      </p:pic>
      <p:sp>
        <p:nvSpPr>
          <p:cNvPr id="11" name="AutoShape 11"/>
          <p:cNvSpPr/>
          <p:nvPr/>
        </p:nvSpPr>
        <p:spPr>
          <a:xfrm>
            <a:off x="13716000" y="0"/>
            <a:ext cx="4572000" cy="5143500"/>
          </a:xfrm>
          <a:prstGeom prst="rect">
            <a:avLst/>
          </a:prstGeom>
          <a:solidFill>
            <a:srgbClr val="FFC924"/>
          </a:solidFill>
        </p:spPr>
      </p:sp>
      <p:sp>
        <p:nvSpPr>
          <p:cNvPr id="12" name="AutoShape 12"/>
          <p:cNvSpPr/>
          <p:nvPr/>
        </p:nvSpPr>
        <p:spPr>
          <a:xfrm>
            <a:off x="9144000" y="5143500"/>
            <a:ext cx="4572000" cy="5143500"/>
          </a:xfrm>
          <a:prstGeom prst="rect">
            <a:avLst/>
          </a:prstGeom>
          <a:solidFill>
            <a:srgbClr val="29285D"/>
          </a:solidFill>
        </p:spPr>
      </p:sp>
      <p:grpSp>
        <p:nvGrpSpPr>
          <p:cNvPr id="13" name="Group 13"/>
          <p:cNvGrpSpPr/>
          <p:nvPr/>
        </p:nvGrpSpPr>
        <p:grpSpPr>
          <a:xfrm>
            <a:off x="5029565" y="859715"/>
            <a:ext cx="2793324" cy="3003653"/>
            <a:chOff x="0" y="0"/>
            <a:chExt cx="3724432" cy="4004871"/>
          </a:xfrm>
        </p:grpSpPr>
        <p:sp>
          <p:nvSpPr>
            <p:cNvPr id="14" name="TextBox 14"/>
            <p:cNvSpPr txBox="1"/>
            <p:nvPr/>
          </p:nvSpPr>
          <p:spPr>
            <a:xfrm>
              <a:off x="0" y="19050"/>
              <a:ext cx="3724432" cy="1206409"/>
            </a:xfrm>
            <a:prstGeom prst="rect">
              <a:avLst/>
            </a:prstGeom>
          </p:spPr>
          <p:txBody>
            <a:bodyPr lIns="0" tIns="0" rIns="0" bIns="0" rtlCol="0" anchor="t">
              <a:spAutoFit/>
            </a:bodyPr>
            <a:lstStyle/>
            <a:p>
              <a:pPr>
                <a:lnSpc>
                  <a:spcPts val="3504"/>
                </a:lnSpc>
              </a:pPr>
              <a:r>
                <a:rPr lang="en-US" sz="3157" u="sng" spc="-78">
                  <a:solidFill>
                    <a:srgbClr val="FFFFFF"/>
                  </a:solidFill>
                  <a:latin typeface="HK Grotesk Bold Bold"/>
                </a:rPr>
                <a:t>Probationary</a:t>
              </a:r>
            </a:p>
            <a:p>
              <a:pPr marL="0" lvl="0" indent="0" algn="l">
                <a:lnSpc>
                  <a:spcPts val="3504"/>
                </a:lnSpc>
                <a:spcBef>
                  <a:spcPct val="0"/>
                </a:spcBef>
              </a:pPr>
              <a:r>
                <a:rPr lang="en-US" sz="3157" u="sng" spc="-78">
                  <a:solidFill>
                    <a:srgbClr val="FFFFFF"/>
                  </a:solidFill>
                  <a:latin typeface="HK Grotesk Bold Bold"/>
                </a:rPr>
                <a:t>Period</a:t>
              </a:r>
            </a:p>
          </p:txBody>
        </p:sp>
        <p:sp>
          <p:nvSpPr>
            <p:cNvPr id="15" name="TextBox 15"/>
            <p:cNvSpPr txBox="1"/>
            <p:nvPr/>
          </p:nvSpPr>
          <p:spPr>
            <a:xfrm>
              <a:off x="0" y="1655166"/>
              <a:ext cx="3724432" cy="2349705"/>
            </a:xfrm>
            <a:prstGeom prst="rect">
              <a:avLst/>
            </a:prstGeom>
          </p:spPr>
          <p:txBody>
            <a:bodyPr lIns="0" tIns="0" rIns="0" bIns="0" rtlCol="0" anchor="t">
              <a:spAutoFit/>
            </a:bodyPr>
            <a:lstStyle/>
            <a:p>
              <a:pPr marL="0" lvl="0" indent="0" algn="l">
                <a:lnSpc>
                  <a:spcPts val="1785"/>
                </a:lnSpc>
                <a:spcBef>
                  <a:spcPts val="1338"/>
                </a:spcBef>
              </a:pPr>
              <a:r>
                <a:rPr lang="en-US" sz="1231">
                  <a:solidFill>
                    <a:srgbClr val="FFFFFF"/>
                  </a:solidFill>
                  <a:latin typeface="Open Sans"/>
                </a:rPr>
                <a:t>All staff members in new positions undergo a six-month probationary period to determine whether or not they fully satisfy the requirements of the job. Supervisors will monitor job performance and give verbal feedback to the new staff member on a regular basis.</a:t>
              </a:r>
            </a:p>
          </p:txBody>
        </p:sp>
      </p:grpSp>
      <p:grpSp>
        <p:nvGrpSpPr>
          <p:cNvPr id="16" name="Group 16"/>
          <p:cNvGrpSpPr/>
          <p:nvPr/>
        </p:nvGrpSpPr>
        <p:grpSpPr>
          <a:xfrm>
            <a:off x="10033338" y="5299419"/>
            <a:ext cx="2793324" cy="4790736"/>
            <a:chOff x="0" y="0"/>
            <a:chExt cx="3724432" cy="6387648"/>
          </a:xfrm>
        </p:grpSpPr>
        <p:sp>
          <p:nvSpPr>
            <p:cNvPr id="17" name="TextBox 17"/>
            <p:cNvSpPr txBox="1"/>
            <p:nvPr/>
          </p:nvSpPr>
          <p:spPr>
            <a:xfrm>
              <a:off x="0" y="19050"/>
              <a:ext cx="3724432" cy="1206409"/>
            </a:xfrm>
            <a:prstGeom prst="rect">
              <a:avLst/>
            </a:prstGeom>
          </p:spPr>
          <p:txBody>
            <a:bodyPr lIns="0" tIns="0" rIns="0" bIns="0" rtlCol="0" anchor="t">
              <a:spAutoFit/>
            </a:bodyPr>
            <a:lstStyle/>
            <a:p>
              <a:pPr>
                <a:lnSpc>
                  <a:spcPts val="3504"/>
                </a:lnSpc>
              </a:pPr>
              <a:r>
                <a:rPr lang="en-US" sz="3157" u="sng" spc="-78">
                  <a:solidFill>
                    <a:srgbClr val="FFFFFF"/>
                  </a:solidFill>
                  <a:latin typeface="HK Grotesk Bold Bold"/>
                </a:rPr>
                <a:t>Dress </a:t>
              </a:r>
            </a:p>
            <a:p>
              <a:pPr marL="0" lvl="0" indent="0" algn="l">
                <a:lnSpc>
                  <a:spcPts val="3504"/>
                </a:lnSpc>
                <a:spcBef>
                  <a:spcPct val="0"/>
                </a:spcBef>
              </a:pPr>
              <a:r>
                <a:rPr lang="en-US" sz="3157" u="sng" spc="-78">
                  <a:solidFill>
                    <a:srgbClr val="FFFFFF"/>
                  </a:solidFill>
                  <a:latin typeface="HK Grotesk Bold Bold"/>
                </a:rPr>
                <a:t>Policy</a:t>
              </a:r>
            </a:p>
          </p:txBody>
        </p:sp>
        <p:sp>
          <p:nvSpPr>
            <p:cNvPr id="18" name="TextBox 18"/>
            <p:cNvSpPr txBox="1"/>
            <p:nvPr/>
          </p:nvSpPr>
          <p:spPr>
            <a:xfrm>
              <a:off x="0" y="1655166"/>
              <a:ext cx="3724432" cy="4732482"/>
            </a:xfrm>
            <a:prstGeom prst="rect">
              <a:avLst/>
            </a:prstGeom>
          </p:spPr>
          <p:txBody>
            <a:bodyPr lIns="0" tIns="0" rIns="0" bIns="0" rtlCol="0" anchor="t">
              <a:spAutoFit/>
            </a:bodyPr>
            <a:lstStyle/>
            <a:p>
              <a:pPr marL="0" lvl="0" indent="0" algn="l">
                <a:lnSpc>
                  <a:spcPts val="1785"/>
                </a:lnSpc>
                <a:spcBef>
                  <a:spcPts val="1338"/>
                </a:spcBef>
              </a:pPr>
              <a:r>
                <a:rPr lang="en-US" sz="1231">
                  <a:solidFill>
                    <a:srgbClr val="FFFFFF"/>
                  </a:solidFill>
                  <a:latin typeface="Open Sans"/>
                </a:rPr>
                <a:t>Employees must wear sturdy, casual and comfortable work clothing. Halter tops, spaghetti straps tops and off-the-shoulder tops are not permitted. Open-toed and high-heel shoes are not permitted on the work floor. Shorts, no more than 3 inches above the top of the knee, may be worn. Dresses and skirts must reach the top of the knee in length. For jobs that pose a potential risk of injury, personal protective clothing (aprons, gloves, etc.) will be provided and must be worn. In addition, current COVID protocols require that all staff and consumers wear a face mask.</a:t>
              </a:r>
            </a:p>
          </p:txBody>
        </p:sp>
      </p:grpSp>
      <p:grpSp>
        <p:nvGrpSpPr>
          <p:cNvPr id="19" name="Group 19"/>
          <p:cNvGrpSpPr/>
          <p:nvPr/>
        </p:nvGrpSpPr>
        <p:grpSpPr>
          <a:xfrm>
            <a:off x="14325600" y="982699"/>
            <a:ext cx="2793324" cy="2966678"/>
            <a:chOff x="0" y="49300"/>
            <a:chExt cx="3724432" cy="3955571"/>
          </a:xfrm>
        </p:grpSpPr>
        <p:sp>
          <p:nvSpPr>
            <p:cNvPr id="20" name="TextBox 20"/>
            <p:cNvSpPr txBox="1"/>
            <p:nvPr/>
          </p:nvSpPr>
          <p:spPr>
            <a:xfrm>
              <a:off x="0" y="49300"/>
              <a:ext cx="3724432" cy="1206409"/>
            </a:xfrm>
            <a:prstGeom prst="rect">
              <a:avLst/>
            </a:prstGeom>
          </p:spPr>
          <p:txBody>
            <a:bodyPr lIns="0" tIns="0" rIns="0" bIns="0" rtlCol="0" anchor="t">
              <a:spAutoFit/>
            </a:bodyPr>
            <a:lstStyle/>
            <a:p>
              <a:pPr>
                <a:lnSpc>
                  <a:spcPts val="3504"/>
                </a:lnSpc>
              </a:pPr>
              <a:r>
                <a:rPr lang="en-US" sz="3157" u="sng" spc="-78" dirty="0">
                  <a:solidFill>
                    <a:srgbClr val="191769"/>
                  </a:solidFill>
                  <a:latin typeface="HK Grotesk Bold Bold"/>
                </a:rPr>
                <a:t>Employee</a:t>
              </a:r>
            </a:p>
            <a:p>
              <a:pPr marL="0" lvl="0" indent="0" algn="l">
                <a:lnSpc>
                  <a:spcPts val="3504"/>
                </a:lnSpc>
                <a:spcBef>
                  <a:spcPct val="0"/>
                </a:spcBef>
              </a:pPr>
              <a:r>
                <a:rPr lang="en-US" sz="3157" u="sng" spc="-78" dirty="0">
                  <a:solidFill>
                    <a:srgbClr val="191769"/>
                  </a:solidFill>
                  <a:latin typeface="HK Grotesk Bold Bold"/>
                </a:rPr>
                <a:t>Training</a:t>
              </a:r>
            </a:p>
          </p:txBody>
        </p:sp>
        <p:sp>
          <p:nvSpPr>
            <p:cNvPr id="21" name="TextBox 21"/>
            <p:cNvSpPr txBox="1"/>
            <p:nvPr/>
          </p:nvSpPr>
          <p:spPr>
            <a:xfrm>
              <a:off x="0" y="1655166"/>
              <a:ext cx="3724432" cy="2349705"/>
            </a:xfrm>
            <a:prstGeom prst="rect">
              <a:avLst/>
            </a:prstGeom>
          </p:spPr>
          <p:txBody>
            <a:bodyPr lIns="0" tIns="0" rIns="0" bIns="0" rtlCol="0" anchor="t">
              <a:spAutoFit/>
            </a:bodyPr>
            <a:lstStyle/>
            <a:p>
              <a:pPr marL="0" lvl="0" indent="0" algn="l">
                <a:lnSpc>
                  <a:spcPts val="1785"/>
                </a:lnSpc>
                <a:spcBef>
                  <a:spcPts val="1338"/>
                </a:spcBef>
              </a:pPr>
              <a:r>
                <a:rPr lang="en-US" sz="1231" dirty="0">
                  <a:solidFill>
                    <a:srgbClr val="191769"/>
                  </a:solidFill>
                  <a:latin typeface="Open Sans"/>
                </a:rPr>
                <a:t>Chatham Trades has a thorough and extensive training program for all employees upon hiring. There are 28 different topics. Training is usually completed within the first 90 days of hire.  See: </a:t>
              </a:r>
              <a:r>
                <a:rPr lang="en-US" sz="1231" u="sng" dirty="0">
                  <a:solidFill>
                    <a:srgbClr val="191769"/>
                  </a:solidFill>
                  <a:latin typeface="Open Sans"/>
                </a:rPr>
                <a:t>chathamtrades.org/staff-training-page</a:t>
              </a:r>
              <a:r>
                <a:rPr lang="en-US" sz="1231" dirty="0">
                  <a:solidFill>
                    <a:srgbClr val="191769"/>
                  </a:solidFill>
                  <a:latin typeface="Open Sans"/>
                </a:rPr>
                <a:t> for a complete listing of the trainings.</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1272</Words>
  <Application>Microsoft Office PowerPoint</Application>
  <PresentationFormat>Custom</PresentationFormat>
  <Paragraphs>141</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HK Grotesk Light</vt:lpstr>
      <vt:lpstr>Arial</vt:lpstr>
      <vt:lpstr>HK Grotesk Bold</vt:lpstr>
      <vt:lpstr>HK Grotesk Bold Bold</vt:lpstr>
      <vt:lpstr>Script MT Bold</vt:lpstr>
      <vt:lpstr>Calibri</vt:lpstr>
      <vt:lpstr>Open Sans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Personnel Policies Presentation</dc:title>
  <dc:creator>Dina</dc:creator>
  <cp:lastModifiedBy>dell</cp:lastModifiedBy>
  <cp:revision>10</cp:revision>
  <dcterms:created xsi:type="dcterms:W3CDTF">2006-08-16T00:00:00Z</dcterms:created>
  <dcterms:modified xsi:type="dcterms:W3CDTF">2021-05-06T17:18:22Z</dcterms:modified>
  <dc:identifier>DAEcaiC6v9k</dc:identifier>
</cp:coreProperties>
</file>