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2" r:id="rId5"/>
    <p:sldId id="261" r:id="rId6"/>
    <p:sldId id="266" r:id="rId7"/>
    <p:sldId id="263" r:id="rId8"/>
    <p:sldId id="259" r:id="rId9"/>
    <p:sldId id="264" r:id="rId10"/>
    <p:sldId id="268" r:id="rId11"/>
    <p:sldId id="271" r:id="rId12"/>
    <p:sldId id="272" r:id="rId13"/>
    <p:sldId id="278" r:id="rId14"/>
    <p:sldId id="270" r:id="rId15"/>
    <p:sldId id="273" r:id="rId16"/>
    <p:sldId id="265" r:id="rId17"/>
    <p:sldId id="275" r:id="rId18"/>
    <p:sldId id="274" r:id="rId19"/>
    <p:sldId id="276" r:id="rId20"/>
    <p:sldId id="269"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A5E52DA-7FC2-4890-A81B-6C8486C1D46A}" type="datetimeFigureOut">
              <a:rPr lang="en-US" smtClean="0"/>
              <a:pPr/>
              <a:t>2/15/2019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4642BA0-4CA4-4817-972D-BAC37643F95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E52DA-7FC2-4890-A81B-6C8486C1D46A}"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42BA0-4CA4-4817-972D-BAC37643F9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5E52DA-7FC2-4890-A81B-6C8486C1D46A}" type="datetimeFigureOut">
              <a:rPr lang="en-US" smtClean="0"/>
              <a:pPr/>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642BA0-4CA4-4817-972D-BAC37643F9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A5E52DA-7FC2-4890-A81B-6C8486C1D46A}" type="datetimeFigureOut">
              <a:rPr lang="en-US" smtClean="0"/>
              <a:pPr/>
              <a:t>2/15/2019</a:t>
            </a:fld>
            <a:endParaRPr lang="en-US"/>
          </a:p>
        </p:txBody>
      </p:sp>
      <p:sp>
        <p:nvSpPr>
          <p:cNvPr id="9" name="Slide Number Placeholder 8"/>
          <p:cNvSpPr>
            <a:spLocks noGrp="1"/>
          </p:cNvSpPr>
          <p:nvPr>
            <p:ph type="sldNum" sz="quarter" idx="15"/>
          </p:nvPr>
        </p:nvSpPr>
        <p:spPr/>
        <p:txBody>
          <a:bodyPr rtlCol="0"/>
          <a:lstStyle/>
          <a:p>
            <a:fld id="{B4642BA0-4CA4-4817-972D-BAC37643F95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A5E52DA-7FC2-4890-A81B-6C8486C1D46A}" type="datetimeFigureOut">
              <a:rPr lang="en-US" smtClean="0"/>
              <a:pPr/>
              <a:t>2/15/2019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4642BA0-4CA4-4817-972D-BAC37643F9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5E52DA-7FC2-4890-A81B-6C8486C1D46A}" type="datetimeFigureOut">
              <a:rPr lang="en-US" smtClean="0"/>
              <a:pPr/>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642BA0-4CA4-4817-972D-BAC37643F95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A5E52DA-7FC2-4890-A81B-6C8486C1D46A}" type="datetimeFigureOut">
              <a:rPr lang="en-US" smtClean="0"/>
              <a:pPr/>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642BA0-4CA4-4817-972D-BAC37643F95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A5E52DA-7FC2-4890-A81B-6C8486C1D46A}" type="datetimeFigureOut">
              <a:rPr lang="en-US" smtClean="0"/>
              <a:pPr/>
              <a:t>2/15/2019</a:t>
            </a:fld>
            <a:endParaRPr lang="en-US"/>
          </a:p>
        </p:txBody>
      </p:sp>
      <p:sp>
        <p:nvSpPr>
          <p:cNvPr id="7" name="Slide Number Placeholder 6"/>
          <p:cNvSpPr>
            <a:spLocks noGrp="1"/>
          </p:cNvSpPr>
          <p:nvPr>
            <p:ph type="sldNum" sz="quarter" idx="11"/>
          </p:nvPr>
        </p:nvSpPr>
        <p:spPr/>
        <p:txBody>
          <a:bodyPr rtlCol="0"/>
          <a:lstStyle/>
          <a:p>
            <a:fld id="{B4642BA0-4CA4-4817-972D-BAC37643F95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E52DA-7FC2-4890-A81B-6C8486C1D46A}" type="datetimeFigureOut">
              <a:rPr lang="en-US" smtClean="0"/>
              <a:pPr/>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642BA0-4CA4-4817-972D-BAC37643F9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A5E52DA-7FC2-4890-A81B-6C8486C1D46A}" type="datetimeFigureOut">
              <a:rPr lang="en-US" smtClean="0"/>
              <a:pPr/>
              <a:t>2/15/2019</a:t>
            </a:fld>
            <a:endParaRPr lang="en-US"/>
          </a:p>
        </p:txBody>
      </p:sp>
      <p:sp>
        <p:nvSpPr>
          <p:cNvPr id="22" name="Slide Number Placeholder 21"/>
          <p:cNvSpPr>
            <a:spLocks noGrp="1"/>
          </p:cNvSpPr>
          <p:nvPr>
            <p:ph type="sldNum" sz="quarter" idx="15"/>
          </p:nvPr>
        </p:nvSpPr>
        <p:spPr/>
        <p:txBody>
          <a:bodyPr rtlCol="0"/>
          <a:lstStyle/>
          <a:p>
            <a:fld id="{B4642BA0-4CA4-4817-972D-BAC37643F95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A5E52DA-7FC2-4890-A81B-6C8486C1D46A}" type="datetimeFigureOut">
              <a:rPr lang="en-US" smtClean="0"/>
              <a:pPr/>
              <a:t>2/15/2019</a:t>
            </a:fld>
            <a:endParaRPr lang="en-US"/>
          </a:p>
        </p:txBody>
      </p:sp>
      <p:sp>
        <p:nvSpPr>
          <p:cNvPr id="18" name="Slide Number Placeholder 17"/>
          <p:cNvSpPr>
            <a:spLocks noGrp="1"/>
          </p:cNvSpPr>
          <p:nvPr>
            <p:ph type="sldNum" sz="quarter" idx="11"/>
          </p:nvPr>
        </p:nvSpPr>
        <p:spPr/>
        <p:txBody>
          <a:bodyPr rtlCol="0"/>
          <a:lstStyle/>
          <a:p>
            <a:fld id="{B4642BA0-4CA4-4817-972D-BAC37643F95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A5E52DA-7FC2-4890-A81B-6C8486C1D46A}" type="datetimeFigureOut">
              <a:rPr lang="en-US" smtClean="0"/>
              <a:pPr/>
              <a:t>2/15/2019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4642BA0-4CA4-4817-972D-BAC37643F9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066799"/>
          </a:xfrm>
        </p:spPr>
        <p:txBody>
          <a:bodyPr>
            <a:normAutofit/>
          </a:bodyPr>
          <a:lstStyle/>
          <a:p>
            <a:endParaRPr lang="en-US" sz="6000" dirty="0">
              <a:solidFill>
                <a:schemeClr val="bg1"/>
              </a:solidFill>
              <a:latin typeface="Gabriola" pitchFamily="82" charset="0"/>
            </a:endParaRPr>
          </a:p>
        </p:txBody>
      </p:sp>
      <p:sp>
        <p:nvSpPr>
          <p:cNvPr id="6" name="Subtitle 5"/>
          <p:cNvSpPr>
            <a:spLocks noGrp="1"/>
          </p:cNvSpPr>
          <p:nvPr>
            <p:ph type="subTitle" idx="1"/>
          </p:nvPr>
        </p:nvSpPr>
        <p:spPr>
          <a:xfrm>
            <a:off x="457200" y="2895600"/>
            <a:ext cx="8305800" cy="1676400"/>
          </a:xfrm>
        </p:spPr>
        <p:txBody>
          <a:bodyPr/>
          <a:lstStyle/>
          <a:p>
            <a:r>
              <a:rPr lang="en-US" sz="6000" dirty="0" smtClean="0">
                <a:solidFill>
                  <a:schemeClr val="bg1"/>
                </a:solidFill>
                <a:latin typeface="Gabriola" pitchFamily="82" charset="0"/>
              </a:rPr>
              <a:t>Competency</a:t>
            </a:r>
            <a:endParaRPr lang="en-US" sz="6000" dirty="0">
              <a:solidFill>
                <a:schemeClr val="bg1"/>
              </a:solidFill>
              <a:latin typeface="Gabriola" pitchFamily="82" charset="0"/>
            </a:endParaRPr>
          </a:p>
        </p:txBody>
      </p:sp>
      <p:pic>
        <p:nvPicPr>
          <p:cNvPr id="5" name="Picture 4" descr="cc3.jpg"/>
          <p:cNvPicPr>
            <a:picLocks noChangeAspect="1"/>
          </p:cNvPicPr>
          <p:nvPr/>
        </p:nvPicPr>
        <p:blipFill>
          <a:blip r:embed="rId2" cstate="print"/>
          <a:stretch>
            <a:fillRect/>
          </a:stretch>
        </p:blipFill>
        <p:spPr>
          <a:xfrm>
            <a:off x="0" y="0"/>
            <a:ext cx="9144000" cy="6858000"/>
          </a:xfrm>
          <a:prstGeom prst="rect">
            <a:avLst/>
          </a:prstGeom>
        </p:spPr>
      </p:pic>
      <p:sp>
        <p:nvSpPr>
          <p:cNvPr id="7" name="TextBox 6"/>
          <p:cNvSpPr txBox="1"/>
          <p:nvPr/>
        </p:nvSpPr>
        <p:spPr>
          <a:xfrm>
            <a:off x="1981200" y="2209800"/>
            <a:ext cx="5715000" cy="369332"/>
          </a:xfrm>
          <a:prstGeom prst="rect">
            <a:avLst/>
          </a:prstGeom>
          <a:noFill/>
        </p:spPr>
        <p:txBody>
          <a:bodyPr wrap="square" rtlCol="0">
            <a:spAutoFit/>
          </a:bodyPr>
          <a:lstStyle/>
          <a:p>
            <a:endParaRPr lang="en-US" dirty="0"/>
          </a:p>
        </p:txBody>
      </p:sp>
      <p:sp>
        <p:nvSpPr>
          <p:cNvPr id="8" name="TextBox 7"/>
          <p:cNvSpPr txBox="1"/>
          <p:nvPr/>
        </p:nvSpPr>
        <p:spPr>
          <a:xfrm>
            <a:off x="2286000" y="2895600"/>
            <a:ext cx="4572000" cy="861774"/>
          </a:xfrm>
          <a:prstGeom prst="rect">
            <a:avLst/>
          </a:prstGeom>
          <a:noFill/>
        </p:spPr>
        <p:txBody>
          <a:bodyPr wrap="square" rtlCol="0">
            <a:spAutoFit/>
          </a:bodyPr>
          <a:lstStyle/>
          <a:p>
            <a:r>
              <a:rPr lang="en-US" sz="5000" dirty="0" smtClean="0">
                <a:latin typeface="Gabriola" pitchFamily="82" charset="0"/>
              </a:rPr>
              <a:t>Cultural Competency</a:t>
            </a:r>
            <a:endParaRPr lang="en-US" sz="5000" dirty="0">
              <a:latin typeface="Gabriola" pitchFamily="82" charset="0"/>
            </a:endParaRPr>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43000"/>
          </a:xfrm>
        </p:spPr>
        <p:txBody>
          <a:bodyPr>
            <a:normAutofit/>
          </a:bodyPr>
          <a:lstStyle/>
          <a:p>
            <a:r>
              <a:rPr lang="en-US" sz="5000" dirty="0" smtClean="0">
                <a:latin typeface="Californian FB" pitchFamily="18" charset="0"/>
              </a:rPr>
              <a:t>Stereotype</a:t>
            </a:r>
            <a:endParaRPr lang="en-US" sz="5000" dirty="0">
              <a:latin typeface="Californian FB" pitchFamily="18" charset="0"/>
            </a:endParaRPr>
          </a:p>
        </p:txBody>
      </p:sp>
      <p:sp>
        <p:nvSpPr>
          <p:cNvPr id="3" name="Content Placeholder 2"/>
          <p:cNvSpPr>
            <a:spLocks noGrp="1"/>
          </p:cNvSpPr>
          <p:nvPr>
            <p:ph sz="quarter" idx="2"/>
          </p:nvPr>
        </p:nvSpPr>
        <p:spPr/>
        <p:txBody>
          <a:bodyPr>
            <a:normAutofit/>
          </a:bodyPr>
          <a:lstStyle/>
          <a:p>
            <a:r>
              <a:rPr lang="en-US" sz="2200" dirty="0" smtClean="0">
                <a:latin typeface="Californian FB" pitchFamily="18" charset="0"/>
              </a:rPr>
              <a:t>Stereotypes arise when people act as if all members of a culture or group share some the same characteristics.  Stereotypes give a false understanding of others and allow people to observe others in selective ways that confirm prejudice.  </a:t>
            </a:r>
          </a:p>
          <a:p>
            <a:endParaRPr lang="en-US" dirty="0"/>
          </a:p>
        </p:txBody>
      </p:sp>
      <p:sp>
        <p:nvSpPr>
          <p:cNvPr id="4" name="Content Placeholder 3"/>
          <p:cNvSpPr>
            <a:spLocks noGrp="1"/>
          </p:cNvSpPr>
          <p:nvPr>
            <p:ph sz="quarter" idx="4"/>
          </p:nvPr>
        </p:nvSpPr>
        <p:spPr/>
        <p:txBody>
          <a:bodyPr>
            <a:normAutofit fontScale="92500"/>
          </a:bodyPr>
          <a:lstStyle/>
          <a:p>
            <a:r>
              <a:rPr lang="en-US" dirty="0" smtClean="0">
                <a:latin typeface="Californian FB" pitchFamily="18" charset="0"/>
              </a:rPr>
              <a:t>Often when people are talking about “Hispanics,” we refer to Mexicans.  But, the term “Hispanic” includes people from Mexico, Puerto Rico, Cuba, South America and Central America.  The Mexican culture is quite different from the rest of Latin America.</a:t>
            </a:r>
          </a:p>
          <a:p>
            <a:endParaRPr lang="en-US" dirty="0"/>
          </a:p>
        </p:txBody>
      </p:sp>
      <p:sp>
        <p:nvSpPr>
          <p:cNvPr id="5" name="Text Placeholder 4"/>
          <p:cNvSpPr>
            <a:spLocks noGrp="1"/>
          </p:cNvSpPr>
          <p:nvPr>
            <p:ph type="body" sz="quarter" idx="1"/>
          </p:nvPr>
        </p:nvSpPr>
        <p:spPr/>
        <p:txBody>
          <a:bodyPr/>
          <a:lstStyle/>
          <a:p>
            <a:r>
              <a:rPr lang="en-US" dirty="0" smtClean="0">
                <a:latin typeface="Californian FB" pitchFamily="18" charset="0"/>
              </a:rPr>
              <a:t>What does it mean?</a:t>
            </a:r>
            <a:endParaRPr lang="en-US" dirty="0">
              <a:latin typeface="Californian FB" pitchFamily="18" charset="0"/>
            </a:endParaRPr>
          </a:p>
        </p:txBody>
      </p:sp>
      <p:sp>
        <p:nvSpPr>
          <p:cNvPr id="6" name="Text Placeholder 5"/>
          <p:cNvSpPr>
            <a:spLocks noGrp="1"/>
          </p:cNvSpPr>
          <p:nvPr>
            <p:ph type="body" sz="quarter" idx="3"/>
          </p:nvPr>
        </p:nvSpPr>
        <p:spPr/>
        <p:txBody>
          <a:bodyPr/>
          <a:lstStyle/>
          <a:p>
            <a:r>
              <a:rPr lang="en-US" dirty="0" smtClean="0">
                <a:latin typeface="Californian FB" pitchFamily="18" charset="0"/>
              </a:rPr>
              <a:t>Example</a:t>
            </a:r>
            <a:endParaRPr lang="en-US" dirty="0">
              <a:latin typeface="Californian FB" pitchFamily="18" charset="0"/>
            </a:endParaRPr>
          </a:p>
        </p:txBody>
      </p:sp>
      <p:pic>
        <p:nvPicPr>
          <p:cNvPr id="7" name="Picture 6" descr="cc7.bmp"/>
          <p:cNvPicPr>
            <a:picLocks noChangeAspect="1"/>
          </p:cNvPicPr>
          <p:nvPr/>
        </p:nvPicPr>
        <p:blipFill>
          <a:blip r:embed="rId2" cstate="print"/>
          <a:stretch>
            <a:fillRect/>
          </a:stretch>
        </p:blipFill>
        <p:spPr>
          <a:xfrm>
            <a:off x="6248400" y="457200"/>
            <a:ext cx="1885949" cy="1795462"/>
          </a:xfrm>
          <a:prstGeom prst="rect">
            <a:avLst/>
          </a:prstGeom>
        </p:spPr>
      </p:pic>
    </p:spTree>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Competency</a:t>
            </a:r>
            <a:endParaRPr lang="en-US" dirty="0"/>
          </a:p>
        </p:txBody>
      </p:sp>
      <p:sp>
        <p:nvSpPr>
          <p:cNvPr id="3" name="Text Placeholder 2"/>
          <p:cNvSpPr>
            <a:spLocks noGrp="1"/>
          </p:cNvSpPr>
          <p:nvPr>
            <p:ph type="body" idx="2"/>
          </p:nvPr>
        </p:nvSpPr>
        <p:spPr/>
        <p:txBody>
          <a:bodyPr>
            <a:normAutofit lnSpcReduction="10000"/>
          </a:bodyPr>
          <a:lstStyle/>
          <a:p>
            <a:pPr>
              <a:defRPr/>
            </a:pPr>
            <a:r>
              <a:rPr lang="en-US" sz="1400" dirty="0" smtClean="0"/>
              <a:t>“The goal of cultural competence is to create a (mental) health system and workforce that are capable of delivering the highest quality care to every patient (consumer) regardless of race, ethnicity, culture, or language proficiency.”  </a:t>
            </a:r>
          </a:p>
          <a:p>
            <a:pPr>
              <a:defRPr/>
            </a:pPr>
            <a:r>
              <a:rPr lang="en-US" sz="1400" dirty="0" smtClean="0"/>
              <a:t>     (Betancourt, Green, </a:t>
            </a:r>
            <a:r>
              <a:rPr lang="en-US" sz="1400" dirty="0" err="1" smtClean="0"/>
              <a:t>Carillo</a:t>
            </a:r>
            <a:r>
              <a:rPr lang="en-US" sz="1400" dirty="0" smtClean="0"/>
              <a:t> &amp; Park, 2005, p.499)</a:t>
            </a:r>
          </a:p>
          <a:p>
            <a:endParaRPr lang="en-US" dirty="0"/>
          </a:p>
        </p:txBody>
      </p:sp>
      <p:sp>
        <p:nvSpPr>
          <p:cNvPr id="4" name="Content Placeholder 3"/>
          <p:cNvSpPr>
            <a:spLocks noGrp="1"/>
          </p:cNvSpPr>
          <p:nvPr>
            <p:ph sz="quarter" idx="1"/>
          </p:nvPr>
        </p:nvSpPr>
        <p:spPr>
          <a:xfrm>
            <a:off x="304800" y="1066800"/>
            <a:ext cx="5638800" cy="1828800"/>
          </a:xfrm>
        </p:spPr>
        <p:txBody>
          <a:bodyPr>
            <a:normAutofit fontScale="85000" lnSpcReduction="10000"/>
          </a:bodyPr>
          <a:lstStyle/>
          <a:p>
            <a:r>
              <a:rPr kumimoji="1" lang="en-US" altLang="en-US" u="sng" dirty="0" smtClean="0">
                <a:latin typeface="Footlight MT Light" pitchFamily="18" charset="0"/>
              </a:rPr>
              <a:t>Cultural Competence</a:t>
            </a:r>
            <a:r>
              <a:rPr kumimoji="1" lang="en-US" altLang="en-US" dirty="0" smtClean="0">
                <a:latin typeface="Footlight MT Light" pitchFamily="18" charset="0"/>
              </a:rPr>
              <a:t>: </a:t>
            </a:r>
            <a:r>
              <a:rPr lang="en-US" dirty="0" smtClean="0">
                <a:latin typeface="Footlight MT Light" pitchFamily="18" charset="0"/>
              </a:rPr>
              <a:t>Cultural competence is a set of behaviors, attitudes, and policies that come together in an organization to enable it to work effectively in cross-cultural situations. </a:t>
            </a:r>
            <a:endParaRPr kumimoji="1" lang="en-US" altLang="en-US" dirty="0" smtClean="0">
              <a:latin typeface="Footlight MT Light" pitchFamily="18" charset="0"/>
            </a:endParaRPr>
          </a:p>
          <a:p>
            <a:r>
              <a:rPr kumimoji="1" lang="en-US" altLang="en-US" dirty="0" smtClean="0">
                <a:latin typeface="Footlight MT Light" pitchFamily="18" charset="0"/>
              </a:rPr>
              <a:t>It is a developmental process that evolves over an extended period.</a:t>
            </a:r>
          </a:p>
          <a:p>
            <a:endParaRPr lang="en-US" dirty="0"/>
          </a:p>
        </p:txBody>
      </p:sp>
      <p:pic>
        <p:nvPicPr>
          <p:cNvPr id="5" name="Picture 4" descr="cc8.png"/>
          <p:cNvPicPr>
            <a:picLocks noChangeAspect="1"/>
          </p:cNvPicPr>
          <p:nvPr/>
        </p:nvPicPr>
        <p:blipFill>
          <a:blip r:embed="rId2" cstate="print"/>
          <a:stretch>
            <a:fillRect/>
          </a:stretch>
        </p:blipFill>
        <p:spPr>
          <a:xfrm>
            <a:off x="1905000" y="3124200"/>
            <a:ext cx="3748087" cy="2924803"/>
          </a:xfrm>
          <a:prstGeom prst="rect">
            <a:avLst/>
          </a:prstGeom>
        </p:spPr>
      </p:pic>
      <p:sp>
        <p:nvSpPr>
          <p:cNvPr id="6" name="TextBox 5"/>
          <p:cNvSpPr txBox="1"/>
          <p:nvPr/>
        </p:nvSpPr>
        <p:spPr>
          <a:xfrm>
            <a:off x="0" y="152400"/>
            <a:ext cx="5486400" cy="523220"/>
          </a:xfrm>
          <a:prstGeom prst="rect">
            <a:avLst/>
          </a:prstGeom>
          <a:noFill/>
        </p:spPr>
        <p:txBody>
          <a:bodyPr wrap="square" rtlCol="0">
            <a:spAutoFit/>
          </a:bodyPr>
          <a:lstStyle/>
          <a:p>
            <a:r>
              <a:rPr lang="en-US" sz="2800" dirty="0" smtClean="0">
                <a:solidFill>
                  <a:srgbClr val="FF0000"/>
                </a:solidFill>
                <a:latin typeface="Footlight MT Light" pitchFamily="18" charset="0"/>
              </a:rPr>
              <a:t>Cultural Competency</a:t>
            </a:r>
            <a:endParaRPr lang="en-US" sz="2800" dirty="0">
              <a:solidFill>
                <a:srgbClr val="FF0000"/>
              </a:solidFill>
              <a:latin typeface="Footlight MT Light" pitchFamily="18" charset="0"/>
            </a:endParaRPr>
          </a:p>
        </p:txBody>
      </p:sp>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467600" cy="5254752"/>
          </a:xfrm>
        </p:spPr>
        <p:txBody>
          <a:bodyPr/>
          <a:lstStyle/>
          <a:p>
            <a:pPr>
              <a:buNone/>
            </a:pPr>
            <a:r>
              <a:rPr kumimoji="1" lang="en-US" altLang="en-US" b="1" dirty="0" smtClean="0">
                <a:latin typeface="Garamond" pitchFamily="18" charset="0"/>
              </a:rPr>
              <a:t>It requires an organization and its personnel to be able to communicate effectively, and convey information in a manner that is easily understood by diverse audiences, including:</a:t>
            </a:r>
          </a:p>
          <a:p>
            <a:pPr lvl="1"/>
            <a:r>
              <a:rPr kumimoji="1" lang="en-US" altLang="en-US" sz="2400" dirty="0" smtClean="0">
                <a:latin typeface="Garamond" pitchFamily="18" charset="0"/>
              </a:rPr>
              <a:t>persons of limited English proficiency, </a:t>
            </a:r>
            <a:br>
              <a:rPr kumimoji="1" lang="en-US" altLang="en-US" sz="2400" dirty="0" smtClean="0">
                <a:latin typeface="Garamond" pitchFamily="18" charset="0"/>
              </a:rPr>
            </a:br>
            <a:r>
              <a:rPr kumimoji="1" lang="en-US" altLang="en-US" sz="2400" dirty="0" smtClean="0">
                <a:latin typeface="Garamond" pitchFamily="18" charset="0"/>
              </a:rPr>
              <a:t> </a:t>
            </a:r>
            <a:br>
              <a:rPr kumimoji="1" lang="en-US" altLang="en-US" sz="2400" dirty="0" smtClean="0">
                <a:latin typeface="Garamond" pitchFamily="18" charset="0"/>
              </a:rPr>
            </a:br>
            <a:r>
              <a:rPr kumimoji="1" lang="en-US" altLang="en-US" sz="2400" dirty="0" smtClean="0">
                <a:latin typeface="Garamond" pitchFamily="18" charset="0"/>
              </a:rPr>
              <a:t>those who have low literacy skills or are not literate, </a:t>
            </a:r>
            <a:br>
              <a:rPr kumimoji="1" lang="en-US" altLang="en-US" sz="2400" dirty="0" smtClean="0">
                <a:latin typeface="Garamond" pitchFamily="18" charset="0"/>
              </a:rPr>
            </a:br>
            <a:r>
              <a:rPr kumimoji="1" lang="en-US" altLang="en-US" sz="2400" dirty="0" smtClean="0">
                <a:latin typeface="Garamond" pitchFamily="18" charset="0"/>
              </a:rPr>
              <a:t/>
            </a:r>
            <a:br>
              <a:rPr kumimoji="1" lang="en-US" altLang="en-US" sz="2400" dirty="0" smtClean="0">
                <a:latin typeface="Garamond" pitchFamily="18" charset="0"/>
              </a:rPr>
            </a:br>
            <a:r>
              <a:rPr kumimoji="1" lang="en-US" altLang="en-US" sz="2400" dirty="0" smtClean="0">
                <a:latin typeface="Garamond" pitchFamily="18" charset="0"/>
              </a:rPr>
              <a:t>and individuals with disabilities.</a:t>
            </a:r>
            <a:endParaRPr kumimoji="1" lang="en-US" altLang="en-US" dirty="0" smtClean="0">
              <a:latin typeface="Garamond" pitchFamily="18" charset="0"/>
            </a:endParaRPr>
          </a:p>
          <a:p>
            <a:endParaRPr lang="en-US" dirty="0"/>
          </a:p>
        </p:txBody>
      </p:sp>
    </p:spTree>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161027_orig.gif"/>
          <p:cNvPicPr>
            <a:picLocks noGrp="1" noChangeAspect="1"/>
          </p:cNvPicPr>
          <p:nvPr>
            <p:ph sz="quarter" idx="1"/>
          </p:nvPr>
        </p:nvPicPr>
        <p:blipFill>
          <a:blip r:embed="rId2" cstate="print"/>
          <a:stretch>
            <a:fillRect/>
          </a:stretch>
        </p:blipFill>
        <p:spPr>
          <a:xfrm>
            <a:off x="609600" y="685800"/>
            <a:ext cx="7467599" cy="57880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pPr algn="ctr"/>
            <a:r>
              <a:rPr lang="en-US" sz="2000" b="1" dirty="0" smtClean="0">
                <a:solidFill>
                  <a:schemeClr val="tx1"/>
                </a:solidFill>
                <a:effectLst>
                  <a:outerShdw blurRad="38100" dist="38100" dir="2700000" algn="tl">
                    <a:srgbClr val="C0C0C0"/>
                  </a:outerShdw>
                </a:effectLst>
              </a:rPr>
              <a:t>Five essential elements contribute to a system’s ability to become more culturally competent</a:t>
            </a:r>
            <a:r>
              <a:rPr lang="en-US" sz="2000" b="1" dirty="0" smtClean="0">
                <a:solidFill>
                  <a:schemeClr val="tx1"/>
                </a:solidFill>
              </a:rPr>
              <a:t>:</a:t>
            </a:r>
            <a:endParaRPr lang="en-US" sz="2000" dirty="0"/>
          </a:p>
        </p:txBody>
      </p:sp>
      <p:sp>
        <p:nvSpPr>
          <p:cNvPr id="3" name="Content Placeholder 2"/>
          <p:cNvSpPr>
            <a:spLocks noGrp="1"/>
          </p:cNvSpPr>
          <p:nvPr>
            <p:ph sz="quarter" idx="1"/>
          </p:nvPr>
        </p:nvSpPr>
        <p:spPr/>
        <p:txBody>
          <a:bodyPr>
            <a:normAutofit/>
          </a:bodyPr>
          <a:lstStyle/>
          <a:p>
            <a:pPr marL="457200" indent="-457200">
              <a:lnSpc>
                <a:spcPct val="90000"/>
              </a:lnSpc>
              <a:buNone/>
            </a:pPr>
            <a:endParaRPr lang="en-US" sz="2000" dirty="0" smtClean="0"/>
          </a:p>
          <a:p>
            <a:pPr marL="457200" indent="-457200">
              <a:lnSpc>
                <a:spcPct val="90000"/>
              </a:lnSpc>
              <a:buNone/>
            </a:pPr>
            <a:r>
              <a:rPr lang="en-US" sz="2000" b="1" dirty="0" smtClean="0"/>
              <a:t>	</a:t>
            </a:r>
            <a:r>
              <a:rPr lang="en-US" sz="2000" b="1" dirty="0" smtClean="0">
                <a:latin typeface="Calibri Light" pitchFamily="34" charset="0"/>
              </a:rPr>
              <a:t>1. Valuing diversity</a:t>
            </a:r>
          </a:p>
          <a:p>
            <a:pPr marL="457200" indent="-457200">
              <a:lnSpc>
                <a:spcPct val="90000"/>
              </a:lnSpc>
              <a:buNone/>
            </a:pPr>
            <a:r>
              <a:rPr lang="en-US" sz="2000" b="1" dirty="0" smtClean="0">
                <a:latin typeface="Calibri Light" pitchFamily="34" charset="0"/>
              </a:rPr>
              <a:t>	2. The capacity for cultural self-assessment</a:t>
            </a:r>
          </a:p>
          <a:p>
            <a:pPr marL="457200" indent="-457200">
              <a:lnSpc>
                <a:spcPct val="90000"/>
              </a:lnSpc>
              <a:buNone/>
            </a:pPr>
            <a:r>
              <a:rPr lang="en-US" sz="2000" b="1" dirty="0" smtClean="0">
                <a:latin typeface="Calibri Light" pitchFamily="34" charset="0"/>
              </a:rPr>
              <a:t>	3. Consciousness of the “dynamics” inherent when culture</a:t>
            </a:r>
          </a:p>
          <a:p>
            <a:pPr marL="457200" indent="-457200">
              <a:lnSpc>
                <a:spcPct val="90000"/>
              </a:lnSpc>
              <a:buNone/>
            </a:pPr>
            <a:r>
              <a:rPr lang="en-US" sz="2000" b="1" dirty="0" smtClean="0">
                <a:latin typeface="Calibri Light" pitchFamily="34" charset="0"/>
              </a:rPr>
              <a:t>          interact </a:t>
            </a:r>
          </a:p>
          <a:p>
            <a:pPr marL="457200" indent="-457200">
              <a:lnSpc>
                <a:spcPct val="90000"/>
              </a:lnSpc>
              <a:buNone/>
            </a:pPr>
            <a:r>
              <a:rPr lang="en-US" sz="2000" b="1" dirty="0" smtClean="0">
                <a:latin typeface="Calibri Light" pitchFamily="34" charset="0"/>
              </a:rPr>
              <a:t>	4. Institutionalization of cultural knowledge</a:t>
            </a:r>
          </a:p>
          <a:p>
            <a:pPr marL="457200" indent="-457200">
              <a:lnSpc>
                <a:spcPct val="90000"/>
              </a:lnSpc>
              <a:buNone/>
            </a:pPr>
            <a:r>
              <a:rPr lang="en-US" sz="2000" b="1" dirty="0" smtClean="0">
                <a:latin typeface="Calibri Light" pitchFamily="34" charset="0"/>
              </a:rPr>
              <a:t>	5. Developing adaptations to service delivery </a:t>
            </a:r>
          </a:p>
          <a:p>
            <a:pPr marL="457200" indent="-457200">
              <a:lnSpc>
                <a:spcPct val="90000"/>
              </a:lnSpc>
              <a:buNone/>
            </a:pPr>
            <a:r>
              <a:rPr lang="en-US" sz="2000" b="1" dirty="0" smtClean="0">
                <a:latin typeface="Calibri Light" pitchFamily="34" charset="0"/>
              </a:rPr>
              <a:t>          reflecting and understanding between and </a:t>
            </a:r>
          </a:p>
          <a:p>
            <a:pPr marL="457200" indent="-457200">
              <a:lnSpc>
                <a:spcPct val="90000"/>
              </a:lnSpc>
              <a:buNone/>
            </a:pPr>
            <a:r>
              <a:rPr lang="en-US" sz="2000" b="1" dirty="0" smtClean="0">
                <a:latin typeface="Calibri Light" pitchFamily="34" charset="0"/>
              </a:rPr>
              <a:t>	    within cultures. </a:t>
            </a:r>
          </a:p>
          <a:p>
            <a:pPr marL="457200" indent="-457200">
              <a:lnSpc>
                <a:spcPct val="90000"/>
              </a:lnSpc>
              <a:buNone/>
            </a:pPr>
            <a:endParaRPr lang="en-US" sz="1600" dirty="0" smtClean="0">
              <a:latin typeface="Calibri Light" pitchFamily="34" charset="0"/>
            </a:endParaRPr>
          </a:p>
          <a:p>
            <a:pPr marL="457200" indent="-457200">
              <a:lnSpc>
                <a:spcPct val="90000"/>
              </a:lnSpc>
              <a:buNone/>
            </a:pPr>
            <a:r>
              <a:rPr lang="en-US" sz="1600" dirty="0" smtClean="0">
                <a:latin typeface="Calibri Light" pitchFamily="34" charset="0"/>
              </a:rPr>
              <a:t>These five elements must be manifested in every level of </a:t>
            </a:r>
          </a:p>
          <a:p>
            <a:pPr marL="457200" indent="-457200">
              <a:lnSpc>
                <a:spcPct val="90000"/>
              </a:lnSpc>
              <a:buNone/>
            </a:pPr>
            <a:r>
              <a:rPr lang="en-US" sz="1600" dirty="0" smtClean="0">
                <a:latin typeface="Calibri Light" pitchFamily="34" charset="0"/>
              </a:rPr>
              <a:t>the service delivery system as reflected in attitudes, </a:t>
            </a:r>
          </a:p>
          <a:p>
            <a:pPr marL="457200" indent="-457200">
              <a:lnSpc>
                <a:spcPct val="90000"/>
              </a:lnSpc>
              <a:buNone/>
            </a:pPr>
            <a:r>
              <a:rPr lang="en-US" sz="1600" dirty="0" smtClean="0">
                <a:latin typeface="Calibri Light" pitchFamily="34" charset="0"/>
              </a:rPr>
              <a:t>policies, structures, and services.</a:t>
            </a:r>
          </a:p>
          <a:p>
            <a:endParaRPr lang="en-US"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Footlight MT Light" pitchFamily="18" charset="0"/>
              </a:rPr>
              <a:t>At the Service Level</a:t>
            </a:r>
            <a:r>
              <a:rPr lang="en-US" sz="3200" dirty="0" smtClean="0">
                <a:solidFill>
                  <a:schemeClr val="hlink"/>
                </a:solidFill>
                <a:latin typeface="Footlight MT Light" pitchFamily="18" charset="0"/>
              </a:rPr>
              <a:t> </a:t>
            </a:r>
            <a:r>
              <a:rPr lang="en-US" sz="3200" dirty="0" smtClean="0">
                <a:solidFill>
                  <a:schemeClr val="hlink"/>
                </a:solidFill>
                <a:latin typeface="Tahoma" pitchFamily="34" charset="0"/>
              </a:rPr>
              <a:t/>
            </a:r>
            <a:br>
              <a:rPr lang="en-US" sz="3200" dirty="0" smtClean="0">
                <a:solidFill>
                  <a:schemeClr val="hlink"/>
                </a:solidFill>
                <a:latin typeface="Tahoma" pitchFamily="34" charset="0"/>
              </a:rPr>
            </a:br>
            <a:endParaRPr lang="en-US" dirty="0"/>
          </a:p>
        </p:txBody>
      </p:sp>
      <p:sp>
        <p:nvSpPr>
          <p:cNvPr id="3" name="Content Placeholder 2"/>
          <p:cNvSpPr>
            <a:spLocks noGrp="1"/>
          </p:cNvSpPr>
          <p:nvPr>
            <p:ph sz="quarter" idx="1"/>
          </p:nvPr>
        </p:nvSpPr>
        <p:spPr>
          <a:xfrm>
            <a:off x="457200" y="1066800"/>
            <a:ext cx="6781800" cy="5407152"/>
          </a:xfrm>
        </p:spPr>
        <p:txBody>
          <a:bodyPr>
            <a:normAutofit/>
          </a:bodyPr>
          <a:lstStyle/>
          <a:p>
            <a:pPr>
              <a:buNone/>
              <a:defRPr/>
            </a:pPr>
            <a:endParaRPr lang="en-US" sz="2200" dirty="0" smtClean="0">
              <a:solidFill>
                <a:schemeClr val="hlink"/>
              </a:solidFill>
              <a:latin typeface="Footlight MT Light" pitchFamily="18" charset="0"/>
            </a:endParaRPr>
          </a:p>
          <a:p>
            <a:pPr>
              <a:buNone/>
              <a:defRPr/>
            </a:pPr>
            <a:r>
              <a:rPr lang="en-US" sz="2200" dirty="0" smtClean="0">
                <a:effectLst>
                  <a:outerShdw blurRad="38100" dist="38100" dir="2700000" algn="tl">
                    <a:srgbClr val="C0C0C0"/>
                  </a:outerShdw>
                </a:effectLst>
                <a:latin typeface="Footlight MT Light" pitchFamily="18" charset="0"/>
              </a:rPr>
              <a:t>Related service personnel who are</a:t>
            </a:r>
          </a:p>
          <a:p>
            <a:pPr>
              <a:buNone/>
              <a:defRPr/>
            </a:pPr>
            <a:r>
              <a:rPr lang="en-US" sz="2200" dirty="0" smtClean="0">
                <a:effectLst>
                  <a:outerShdw blurRad="38100" dist="38100" dir="2700000" algn="tl">
                    <a:srgbClr val="C0C0C0"/>
                  </a:outerShdw>
                </a:effectLst>
                <a:latin typeface="Footlight MT Light" pitchFamily="18" charset="0"/>
              </a:rPr>
              <a:t>culturally competent</a:t>
            </a:r>
            <a:r>
              <a:rPr lang="en-US" sz="2200" dirty="0" smtClean="0">
                <a:latin typeface="Footlight MT Light" pitchFamily="18" charset="0"/>
              </a:rPr>
              <a:t>:</a:t>
            </a:r>
          </a:p>
          <a:p>
            <a:pPr>
              <a:buNone/>
              <a:defRPr/>
            </a:pPr>
            <a:endParaRPr lang="en-US" sz="2200" dirty="0" smtClean="0">
              <a:latin typeface="Footlight MT Light" pitchFamily="18" charset="0"/>
            </a:endParaRPr>
          </a:p>
          <a:p>
            <a:pPr>
              <a:buFont typeface="Wingdings" pitchFamily="2" charset="2"/>
              <a:buChar char="§"/>
              <a:defRPr/>
            </a:pPr>
            <a:r>
              <a:rPr lang="en-US" sz="2200" dirty="0" smtClean="0">
                <a:latin typeface="Footlight MT Light" pitchFamily="18" charset="0"/>
              </a:rPr>
              <a:t>learn as much as they can about a consumer’s or family’s culture, while</a:t>
            </a:r>
          </a:p>
          <a:p>
            <a:pPr>
              <a:buNone/>
              <a:defRPr/>
            </a:pPr>
            <a:endParaRPr lang="en-US" sz="2200" dirty="0" smtClean="0">
              <a:latin typeface="Footlight MT Light" pitchFamily="18" charset="0"/>
            </a:endParaRPr>
          </a:p>
          <a:p>
            <a:pPr>
              <a:buFont typeface="Wingdings" pitchFamily="2" charset="2"/>
              <a:buChar char="§"/>
              <a:defRPr/>
            </a:pPr>
            <a:r>
              <a:rPr lang="en-US" sz="2200" dirty="0" smtClean="0">
                <a:latin typeface="Footlight MT Light" pitchFamily="18" charset="0"/>
              </a:rPr>
              <a:t>recognizing the influence of their own background on their responses to cultural differences</a:t>
            </a:r>
          </a:p>
          <a:p>
            <a:pPr>
              <a:buNone/>
              <a:defRPr/>
            </a:pPr>
            <a:endParaRPr lang="en-US" sz="2200" dirty="0" smtClean="0">
              <a:latin typeface="Footlight MT Light" pitchFamily="18" charset="0"/>
            </a:endParaRPr>
          </a:p>
          <a:p>
            <a:pPr>
              <a:buFont typeface="Wingdings" pitchFamily="2" charset="2"/>
              <a:buChar char="§"/>
              <a:defRPr/>
            </a:pPr>
            <a:r>
              <a:rPr lang="en-US" sz="2200" dirty="0" smtClean="0">
                <a:latin typeface="Footlight MT Light" pitchFamily="18" charset="0"/>
              </a:rPr>
              <a:t>include neighborhood and community                           outreach efforts and involve community cultural               leaders if possible</a:t>
            </a:r>
          </a:p>
          <a:p>
            <a:endParaRPr lang="en-US" dirty="0"/>
          </a:p>
        </p:txBody>
      </p:sp>
      <p:pic>
        <p:nvPicPr>
          <p:cNvPr id="4" name="Picture 3" descr="cc10.jpg"/>
          <p:cNvPicPr>
            <a:picLocks noChangeAspect="1"/>
          </p:cNvPicPr>
          <p:nvPr/>
        </p:nvPicPr>
        <p:blipFill>
          <a:blip r:embed="rId2" cstate="print"/>
          <a:stretch>
            <a:fillRect/>
          </a:stretch>
        </p:blipFill>
        <p:spPr>
          <a:xfrm>
            <a:off x="5105400" y="152400"/>
            <a:ext cx="3657599" cy="2493817"/>
          </a:xfrm>
          <a:prstGeom prst="rect">
            <a:avLst/>
          </a:prstGeom>
        </p:spPr>
      </p:pic>
    </p:spTree>
  </p:cSld>
  <p:clrMapOvr>
    <a:masterClrMapping/>
  </p:clrMapOvr>
  <p:transition spd="slow">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lstStyle/>
          <a:p>
            <a:r>
              <a:rPr lang="en-US" dirty="0" smtClean="0"/>
              <a:t>How does this apply to us?</a:t>
            </a:r>
            <a:endParaRPr lang="en-US" dirty="0"/>
          </a:p>
        </p:txBody>
      </p:sp>
      <p:sp>
        <p:nvSpPr>
          <p:cNvPr id="3" name="Content Placeholder 2"/>
          <p:cNvSpPr>
            <a:spLocks noGrp="1"/>
          </p:cNvSpPr>
          <p:nvPr>
            <p:ph sz="quarter" idx="1"/>
          </p:nvPr>
        </p:nvSpPr>
        <p:spPr>
          <a:xfrm>
            <a:off x="457200" y="1981200"/>
            <a:ext cx="3657600" cy="4191000"/>
          </a:xfrm>
        </p:spPr>
        <p:txBody>
          <a:bodyPr>
            <a:normAutofit/>
          </a:bodyPr>
          <a:lstStyle/>
          <a:p>
            <a:r>
              <a:rPr lang="en-US" dirty="0" smtClean="0"/>
              <a:t>Lack of awareness about cultural differences can make it difficult for both providers and consumers to achieve the best, most appropriate service.  </a:t>
            </a:r>
          </a:p>
          <a:p>
            <a:endParaRPr lang="en-US" dirty="0"/>
          </a:p>
        </p:txBody>
      </p:sp>
      <p:sp>
        <p:nvSpPr>
          <p:cNvPr id="7" name="Content Placeholder 6"/>
          <p:cNvSpPr>
            <a:spLocks noGrp="1"/>
          </p:cNvSpPr>
          <p:nvPr>
            <p:ph sz="quarter" idx="2"/>
          </p:nvPr>
        </p:nvSpPr>
        <p:spPr>
          <a:xfrm>
            <a:off x="4270248" y="1981200"/>
            <a:ext cx="3657600" cy="4191000"/>
          </a:xfrm>
        </p:spPr>
        <p:txBody>
          <a:bodyPr>
            <a:normAutofit/>
          </a:bodyPr>
          <a:lstStyle/>
          <a:p>
            <a:r>
              <a:rPr lang="en-US" dirty="0" smtClean="0"/>
              <a:t>Despite all of our similarities, fundamental differences among people arise from nationality, ethnicity, and culture as well as from family background and individual experiences. </a:t>
            </a:r>
          </a:p>
          <a:p>
            <a:endParaRPr lang="en-US" dirty="0"/>
          </a:p>
        </p:txBody>
      </p:sp>
      <p:pic>
        <p:nvPicPr>
          <p:cNvPr id="8" name="Picture 7" descr="cc6.jpg"/>
          <p:cNvPicPr>
            <a:picLocks noChangeAspect="1"/>
          </p:cNvPicPr>
          <p:nvPr/>
        </p:nvPicPr>
        <p:blipFill>
          <a:blip r:embed="rId2" cstate="print"/>
          <a:stretch>
            <a:fillRect/>
          </a:stretch>
        </p:blipFill>
        <p:spPr>
          <a:xfrm>
            <a:off x="3429000" y="0"/>
            <a:ext cx="5199318" cy="1828800"/>
          </a:xfrm>
          <a:prstGeom prst="rect">
            <a:avLst/>
          </a:prstGeom>
        </p:spPr>
      </p:pic>
    </p:spTree>
  </p:cSld>
  <p:clrMapOvr>
    <a:masterClrMapping/>
  </p:clrMapOvr>
  <p:transition spd="slow">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1477328"/>
          </a:xfrm>
          <a:prstGeom prst="rect">
            <a:avLst/>
          </a:prstGeom>
          <a:noFill/>
        </p:spPr>
        <p:txBody>
          <a:bodyPr wrap="square" rtlCol="0">
            <a:spAutoFit/>
          </a:bodyPr>
          <a:lstStyle/>
          <a:p>
            <a:pPr algn="ctr"/>
            <a:r>
              <a:rPr lang="en-US" b="1" u="sng" dirty="0" smtClean="0"/>
              <a:t>Cultural Diversity in Person Centered Plans</a:t>
            </a:r>
          </a:p>
          <a:p>
            <a:endParaRPr lang="en-US" dirty="0"/>
          </a:p>
          <a:p>
            <a:r>
              <a:rPr lang="en-US" u="sng" dirty="0" smtClean="0"/>
              <a:t>Preferences: </a:t>
            </a:r>
            <a:r>
              <a:rPr lang="en-US" dirty="0" smtClean="0"/>
              <a:t>What is important TO this person?</a:t>
            </a:r>
          </a:p>
          <a:p>
            <a:endParaRPr lang="en-US" dirty="0"/>
          </a:p>
          <a:p>
            <a:r>
              <a:rPr lang="en-US" u="sng" dirty="0" smtClean="0"/>
              <a:t>Supports:  </a:t>
            </a:r>
            <a:r>
              <a:rPr lang="en-US" dirty="0" smtClean="0"/>
              <a:t>What is important FOR this person?</a:t>
            </a:r>
            <a:endParaRPr lang="en-US" dirty="0"/>
          </a:p>
        </p:txBody>
      </p:sp>
      <p:pic>
        <p:nvPicPr>
          <p:cNvPr id="3" name="Picture 2" descr="cc11.jpg"/>
          <p:cNvPicPr>
            <a:picLocks noChangeAspect="1"/>
          </p:cNvPicPr>
          <p:nvPr/>
        </p:nvPicPr>
        <p:blipFill>
          <a:blip r:embed="rId2" cstate="print"/>
          <a:stretch>
            <a:fillRect/>
          </a:stretch>
        </p:blipFill>
        <p:spPr>
          <a:xfrm>
            <a:off x="2514600" y="1981200"/>
            <a:ext cx="4048125" cy="4448175"/>
          </a:xfrm>
          <a:prstGeom prst="rect">
            <a:avLst/>
          </a:prstGeom>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manage cultural diversity?</a:t>
            </a:r>
            <a:endParaRPr lang="en-US" dirty="0"/>
          </a:p>
        </p:txBody>
      </p:sp>
      <p:sp>
        <p:nvSpPr>
          <p:cNvPr id="3" name="Content Placeholder 2"/>
          <p:cNvSpPr>
            <a:spLocks noGrp="1"/>
          </p:cNvSpPr>
          <p:nvPr>
            <p:ph sz="quarter" idx="1"/>
          </p:nvPr>
        </p:nvSpPr>
        <p:spPr/>
        <p:txBody>
          <a:bodyPr/>
          <a:lstStyle/>
          <a:p>
            <a:r>
              <a:rPr lang="en-US" altLang="en-US" dirty="0" smtClean="0"/>
              <a:t>We are generally aware that the first step in managing diversity is recognize it and learning not to fear it. </a:t>
            </a:r>
          </a:p>
          <a:p>
            <a:r>
              <a:rPr lang="en-US" altLang="en-US" dirty="0" smtClean="0"/>
              <a:t>Since everyone is the product of their own culture, we need to increase both self-awareness and cross-cultural awareness. </a:t>
            </a:r>
          </a:p>
          <a:p>
            <a:r>
              <a:rPr lang="en-US" altLang="en-US" dirty="0" smtClean="0"/>
              <a:t>There is no book of instructions to deal with cultural diversity, no recipe to follow. But certain attitudes help to bridge cultures.</a:t>
            </a:r>
          </a:p>
          <a:p>
            <a:endParaRPr lang="en-US" dirty="0"/>
          </a:p>
        </p:txBody>
      </p:sp>
    </p:spTree>
  </p:cSld>
  <p:clrMapOvr>
    <a:masterClrMapping/>
  </p:clrMapOvr>
  <p:transition spd="med">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457200" y="1600200"/>
            <a:ext cx="7467600" cy="1981200"/>
          </a:xfrm>
        </p:spPr>
        <p:txBody>
          <a:bodyPr/>
          <a:lstStyle/>
          <a:p>
            <a:r>
              <a:rPr lang="en-US" dirty="0" smtClean="0"/>
              <a:t>Developing an understanding of our cultural biases, fears and stereotypes, and how they affect our perceptions and interactions with each other are essential in order to provide quality services.</a:t>
            </a:r>
          </a:p>
          <a:p>
            <a:endParaRPr lang="en-US" dirty="0"/>
          </a:p>
        </p:txBody>
      </p:sp>
      <p:pic>
        <p:nvPicPr>
          <p:cNvPr id="4" name="Picture 3" descr="cc9.jpg"/>
          <p:cNvPicPr>
            <a:picLocks noChangeAspect="1"/>
          </p:cNvPicPr>
          <p:nvPr/>
        </p:nvPicPr>
        <p:blipFill>
          <a:blip r:embed="rId2" cstate="print"/>
          <a:stretch>
            <a:fillRect/>
          </a:stretch>
        </p:blipFill>
        <p:spPr>
          <a:xfrm>
            <a:off x="1981200" y="3276600"/>
            <a:ext cx="4572000" cy="3048000"/>
          </a:xfrm>
          <a:prstGeom prst="rect">
            <a:avLst/>
          </a:prstGeom>
        </p:spPr>
      </p:pic>
    </p:spTree>
  </p:cSld>
  <p:clrMapOvr>
    <a:masterClrMapping/>
  </p:clrMapOvr>
  <p:transition spd="slow">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467600" cy="1143000"/>
          </a:xfrm>
        </p:spPr>
        <p:txBody>
          <a:bodyPr/>
          <a:lstStyle/>
          <a:p>
            <a:r>
              <a:rPr lang="en-US" dirty="0" smtClean="0"/>
              <a:t>Culture: </a:t>
            </a:r>
            <a:endParaRPr lang="en-US" dirty="0"/>
          </a:p>
        </p:txBody>
      </p:sp>
      <p:sp>
        <p:nvSpPr>
          <p:cNvPr id="2" name="Content Placeholder 1"/>
          <p:cNvSpPr>
            <a:spLocks noGrp="1"/>
          </p:cNvSpPr>
          <p:nvPr>
            <p:ph sz="quarter" idx="1"/>
          </p:nvPr>
        </p:nvSpPr>
        <p:spPr/>
        <p:txBody>
          <a:bodyPr>
            <a:normAutofit fontScale="92500" lnSpcReduction="10000"/>
          </a:bodyPr>
          <a:lstStyle/>
          <a:p>
            <a:r>
              <a:rPr lang="en-US" b="1" dirty="0" smtClean="0">
                <a:latin typeface="Angsana New" pitchFamily="18" charset="-34"/>
                <a:cs typeface="Angsana New" pitchFamily="18" charset="-34"/>
              </a:rPr>
              <a:t>Learned traditions, principles and guides of behavior that are shared among members of a particular group.</a:t>
            </a:r>
          </a:p>
          <a:p>
            <a:pPr>
              <a:lnSpc>
                <a:spcPct val="80000"/>
              </a:lnSpc>
              <a:buNone/>
              <a:defRPr/>
            </a:pPr>
            <a:r>
              <a:rPr lang="en-US" dirty="0" smtClean="0">
                <a:latin typeface="Angsana New" pitchFamily="18" charset="-34"/>
                <a:cs typeface="Angsana New" pitchFamily="18" charset="-34"/>
              </a:rPr>
              <a:t>Codes of behavior, values, and norms, beliefs, customs, communications or “the way we</a:t>
            </a:r>
          </a:p>
          <a:p>
            <a:pPr>
              <a:lnSpc>
                <a:spcPct val="80000"/>
              </a:lnSpc>
              <a:buNone/>
              <a:defRPr/>
            </a:pPr>
            <a:r>
              <a:rPr lang="en-US" dirty="0" smtClean="0">
                <a:latin typeface="Angsana New" pitchFamily="18" charset="-34"/>
                <a:cs typeface="Angsana New" pitchFamily="18" charset="-34"/>
              </a:rPr>
              <a:t>do things here”. Art, music, food, literature, and clothing are all visible aspects of culture.</a:t>
            </a:r>
          </a:p>
          <a:p>
            <a:pPr>
              <a:lnSpc>
                <a:spcPct val="80000"/>
              </a:lnSpc>
              <a:buNone/>
              <a:defRPr/>
            </a:pPr>
            <a:r>
              <a:rPr lang="en-US" dirty="0" smtClean="0">
                <a:effectLst>
                  <a:outerShdw blurRad="38100" dist="38100" dir="2700000" algn="tl">
                    <a:srgbClr val="C0C0C0"/>
                  </a:outerShdw>
                </a:effectLst>
                <a:latin typeface="Angsana New" pitchFamily="18" charset="-34"/>
                <a:cs typeface="Angsana New" pitchFamily="18" charset="-34"/>
              </a:rPr>
              <a:t>		</a:t>
            </a:r>
          </a:p>
          <a:p>
            <a:pPr>
              <a:lnSpc>
                <a:spcPct val="80000"/>
              </a:lnSpc>
              <a:buNone/>
              <a:defRPr/>
            </a:pPr>
            <a:r>
              <a:rPr lang="en-US" b="1" dirty="0" smtClean="0">
                <a:latin typeface="Angsana New" pitchFamily="18" charset="-34"/>
                <a:cs typeface="Angsana New" pitchFamily="18" charset="-34"/>
              </a:rPr>
              <a:t>		*</a:t>
            </a:r>
            <a:r>
              <a:rPr lang="en-US" dirty="0" smtClean="0">
                <a:latin typeface="Angsana New" pitchFamily="18" charset="-34"/>
                <a:cs typeface="Angsana New" pitchFamily="18" charset="-34"/>
              </a:rPr>
              <a:t>Ethnic groups have cultures</a:t>
            </a:r>
          </a:p>
          <a:p>
            <a:pPr>
              <a:lnSpc>
                <a:spcPct val="80000"/>
              </a:lnSpc>
              <a:buNone/>
              <a:defRPr/>
            </a:pPr>
            <a:r>
              <a:rPr lang="en-US" dirty="0" smtClean="0">
                <a:latin typeface="Angsana New" pitchFamily="18" charset="-34"/>
                <a:cs typeface="Angsana New" pitchFamily="18" charset="-34"/>
              </a:rPr>
              <a:t>		*Businesses have cultures</a:t>
            </a:r>
          </a:p>
          <a:p>
            <a:pPr lvl="1">
              <a:lnSpc>
                <a:spcPct val="80000"/>
              </a:lnSpc>
              <a:buNone/>
              <a:defRPr/>
            </a:pPr>
            <a:r>
              <a:rPr lang="en-US" sz="2400" dirty="0" smtClean="0">
                <a:latin typeface="Angsana New" pitchFamily="18" charset="-34"/>
                <a:cs typeface="Angsana New" pitchFamily="18" charset="-34"/>
              </a:rPr>
              <a:t>		*Neighborhoods have cultures.</a:t>
            </a:r>
          </a:p>
          <a:p>
            <a:pPr>
              <a:lnSpc>
                <a:spcPct val="80000"/>
              </a:lnSpc>
              <a:buNone/>
              <a:defRPr/>
            </a:pPr>
            <a:r>
              <a:rPr lang="en-US" dirty="0" smtClean="0">
                <a:latin typeface="Angsana New" pitchFamily="18" charset="-34"/>
                <a:cs typeface="Angsana New" pitchFamily="18" charset="-34"/>
              </a:rPr>
              <a:t>		It is dynamic and changes over time.</a:t>
            </a:r>
          </a:p>
          <a:p>
            <a:pPr>
              <a:lnSpc>
                <a:spcPct val="80000"/>
              </a:lnSpc>
              <a:buNone/>
              <a:defRPr/>
            </a:pPr>
            <a:r>
              <a:rPr lang="en-US" dirty="0" smtClean="0">
                <a:latin typeface="Angsana New" pitchFamily="18" charset="-34"/>
                <a:cs typeface="Angsana New" pitchFamily="18" charset="-34"/>
              </a:rPr>
              <a:t>		There is diversity within cultures.</a:t>
            </a:r>
          </a:p>
          <a:p>
            <a:pPr>
              <a:lnSpc>
                <a:spcPct val="80000"/>
              </a:lnSpc>
              <a:buNone/>
              <a:defRPr/>
            </a:pPr>
            <a:r>
              <a:rPr lang="en-US" dirty="0" smtClean="0">
                <a:latin typeface="Angsana New" pitchFamily="18" charset="-34"/>
                <a:cs typeface="Angsana New" pitchFamily="18" charset="-34"/>
              </a:rPr>
              <a:t>			</a:t>
            </a:r>
          </a:p>
          <a:p>
            <a:pPr>
              <a:lnSpc>
                <a:spcPct val="80000"/>
              </a:lnSpc>
              <a:buNone/>
              <a:defRPr/>
            </a:pPr>
            <a:r>
              <a:rPr lang="en-US" b="1" dirty="0" smtClean="0">
                <a:latin typeface="Angsana New" pitchFamily="18" charset="-34"/>
                <a:cs typeface="Angsana New" pitchFamily="18" charset="-34"/>
              </a:rPr>
              <a:t> Each person is a member of many cultures</a:t>
            </a:r>
            <a:r>
              <a:rPr lang="en-US" dirty="0" smtClean="0">
                <a:latin typeface="Angsana New" pitchFamily="18" charset="-34"/>
                <a:cs typeface="Angsana New" pitchFamily="18" charset="-34"/>
              </a:rPr>
              <a:t>!</a:t>
            </a:r>
          </a:p>
          <a:p>
            <a:endParaRPr lang="en-US" dirty="0"/>
          </a:p>
        </p:txBody>
      </p:sp>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Californian FB" pitchFamily="18" charset="0"/>
              </a:rPr>
              <a:t>What do we need?</a:t>
            </a:r>
            <a:endParaRPr lang="en-US" dirty="0">
              <a:solidFill>
                <a:schemeClr val="tx1"/>
              </a:solidFill>
              <a:latin typeface="Californian FB" pitchFamily="18" charset="0"/>
            </a:endParaRPr>
          </a:p>
        </p:txBody>
      </p:sp>
      <p:sp>
        <p:nvSpPr>
          <p:cNvPr id="3" name="Content Placeholder 2"/>
          <p:cNvSpPr>
            <a:spLocks noGrp="1"/>
          </p:cNvSpPr>
          <p:nvPr>
            <p:ph sz="quarter" idx="1"/>
          </p:nvPr>
        </p:nvSpPr>
        <p:spPr>
          <a:xfrm>
            <a:off x="457200" y="1600200"/>
            <a:ext cx="3657600" cy="3429000"/>
          </a:xfrm>
        </p:spPr>
        <p:txBody>
          <a:bodyPr>
            <a:normAutofit fontScale="92500" lnSpcReduction="20000"/>
          </a:bodyPr>
          <a:lstStyle/>
          <a:p>
            <a:pPr>
              <a:lnSpc>
                <a:spcPct val="80000"/>
              </a:lnSpc>
              <a:buClr>
                <a:schemeClr val="tx1"/>
              </a:buClr>
            </a:pPr>
            <a:r>
              <a:rPr lang="en-US" altLang="en-US" b="1" u="sng" dirty="0" smtClean="0">
                <a:latin typeface="Californian FB" pitchFamily="18" charset="0"/>
              </a:rPr>
              <a:t>Awareness</a:t>
            </a:r>
            <a:r>
              <a:rPr lang="en-US" altLang="en-US" dirty="0" smtClean="0">
                <a:latin typeface="Californian FB" pitchFamily="18" charset="0"/>
              </a:rPr>
              <a:t> – consciousness of one’s own attitudes and biases as well as the sociopolitical issues that confront culturally different youngsters</a:t>
            </a:r>
          </a:p>
          <a:p>
            <a:pPr>
              <a:lnSpc>
                <a:spcPct val="80000"/>
              </a:lnSpc>
              <a:buClr>
                <a:schemeClr val="tx1"/>
              </a:buClr>
              <a:buNone/>
            </a:pPr>
            <a:endParaRPr lang="en-US" altLang="en-US" dirty="0" smtClean="0">
              <a:latin typeface="Californian FB" pitchFamily="18" charset="0"/>
            </a:endParaRPr>
          </a:p>
          <a:p>
            <a:pPr>
              <a:lnSpc>
                <a:spcPct val="80000"/>
              </a:lnSpc>
              <a:buClr>
                <a:schemeClr val="tx1"/>
              </a:buClr>
            </a:pPr>
            <a:r>
              <a:rPr lang="en-US" altLang="en-US" b="1" u="sng" dirty="0" smtClean="0">
                <a:latin typeface="Californian FB" pitchFamily="18" charset="0"/>
              </a:rPr>
              <a:t>Knowledge</a:t>
            </a:r>
            <a:r>
              <a:rPr lang="en-US" altLang="en-US" dirty="0" smtClean="0">
                <a:latin typeface="Californian FB" pitchFamily="18" charset="0"/>
              </a:rPr>
              <a:t> – accumulation of factual information about different cultural groups </a:t>
            </a:r>
          </a:p>
          <a:p>
            <a:pPr>
              <a:lnSpc>
                <a:spcPct val="80000"/>
              </a:lnSpc>
              <a:buClr>
                <a:schemeClr val="tx1"/>
              </a:buClr>
            </a:pPr>
            <a:endParaRPr lang="en-US" altLang="en-US" dirty="0" smtClean="0"/>
          </a:p>
          <a:p>
            <a:pPr>
              <a:lnSpc>
                <a:spcPct val="80000"/>
              </a:lnSpc>
              <a:buClr>
                <a:schemeClr val="tx1"/>
              </a:buClr>
            </a:pPr>
            <a:endParaRPr lang="en-US" altLang="en-US" dirty="0" smtClean="0"/>
          </a:p>
          <a:p>
            <a:pPr>
              <a:lnSpc>
                <a:spcPct val="80000"/>
              </a:lnSpc>
              <a:buNone/>
            </a:pPr>
            <a:r>
              <a:rPr lang="en-US" altLang="en-US" dirty="0" smtClean="0"/>
              <a:t>	</a:t>
            </a:r>
            <a:endParaRPr lang="en-US" dirty="0"/>
          </a:p>
        </p:txBody>
      </p:sp>
      <p:sp>
        <p:nvSpPr>
          <p:cNvPr id="4" name="Content Placeholder 3"/>
          <p:cNvSpPr>
            <a:spLocks noGrp="1"/>
          </p:cNvSpPr>
          <p:nvPr>
            <p:ph sz="quarter" idx="2"/>
          </p:nvPr>
        </p:nvSpPr>
        <p:spPr>
          <a:xfrm>
            <a:off x="4270248" y="1600200"/>
            <a:ext cx="3657600" cy="3429000"/>
          </a:xfrm>
        </p:spPr>
        <p:txBody>
          <a:bodyPr>
            <a:normAutofit fontScale="92500" lnSpcReduction="20000"/>
          </a:bodyPr>
          <a:lstStyle/>
          <a:p>
            <a:pPr>
              <a:lnSpc>
                <a:spcPct val="80000"/>
              </a:lnSpc>
              <a:buClr>
                <a:schemeClr val="tx1"/>
              </a:buClr>
            </a:pPr>
            <a:r>
              <a:rPr lang="en-US" altLang="en-US" b="1" u="sng" dirty="0" smtClean="0">
                <a:latin typeface="Californian FB" pitchFamily="18" charset="0"/>
              </a:rPr>
              <a:t>Skills</a:t>
            </a:r>
            <a:r>
              <a:rPr lang="en-US" altLang="en-US" dirty="0" smtClean="0">
                <a:latin typeface="Californian FB" pitchFamily="18" charset="0"/>
              </a:rPr>
              <a:t> – integration of awareness competencies to positively impact children from culturally distinct groups</a:t>
            </a:r>
          </a:p>
          <a:p>
            <a:pPr>
              <a:lnSpc>
                <a:spcPct val="80000"/>
              </a:lnSpc>
              <a:buClr>
                <a:schemeClr val="tx1"/>
              </a:buClr>
            </a:pPr>
            <a:endParaRPr lang="en-US" altLang="en-US" dirty="0" smtClean="0">
              <a:latin typeface="Californian FB" pitchFamily="18" charset="0"/>
            </a:endParaRPr>
          </a:p>
          <a:p>
            <a:pPr>
              <a:lnSpc>
                <a:spcPct val="80000"/>
              </a:lnSpc>
              <a:buClr>
                <a:schemeClr val="tx1"/>
              </a:buClr>
            </a:pPr>
            <a:r>
              <a:rPr lang="en-US" altLang="en-US" b="1" u="sng" dirty="0" smtClean="0">
                <a:latin typeface="Californian FB" pitchFamily="18" charset="0"/>
              </a:rPr>
              <a:t>Attitude</a:t>
            </a:r>
            <a:r>
              <a:rPr lang="en-US" altLang="en-US" dirty="0" smtClean="0">
                <a:latin typeface="Californian FB" pitchFamily="18" charset="0"/>
              </a:rPr>
              <a:t> – belief that differences are valuable and</a:t>
            </a:r>
          </a:p>
          <a:p>
            <a:pPr>
              <a:lnSpc>
                <a:spcPct val="80000"/>
              </a:lnSpc>
              <a:buClr>
                <a:schemeClr val="tx1"/>
              </a:buClr>
              <a:buNone/>
            </a:pPr>
            <a:r>
              <a:rPr lang="en-US" altLang="en-US" dirty="0" smtClean="0">
                <a:latin typeface="Californian FB" pitchFamily="18" charset="0"/>
              </a:rPr>
              <a:t>     change is necessary and positive.</a:t>
            </a:r>
          </a:p>
          <a:p>
            <a:endParaRPr lang="en-US" dirty="0"/>
          </a:p>
        </p:txBody>
      </p:sp>
      <p:sp>
        <p:nvSpPr>
          <p:cNvPr id="5" name="TextBox 4"/>
          <p:cNvSpPr txBox="1"/>
          <p:nvPr/>
        </p:nvSpPr>
        <p:spPr>
          <a:xfrm>
            <a:off x="1828800" y="5181600"/>
            <a:ext cx="4800600" cy="985591"/>
          </a:xfrm>
          <a:prstGeom prst="rect">
            <a:avLst/>
          </a:prstGeom>
          <a:noFill/>
        </p:spPr>
        <p:txBody>
          <a:bodyPr wrap="square" rtlCol="0">
            <a:spAutoFit/>
          </a:bodyPr>
          <a:lstStyle/>
          <a:p>
            <a:pPr>
              <a:lnSpc>
                <a:spcPct val="80000"/>
              </a:lnSpc>
              <a:buNone/>
            </a:pPr>
            <a:r>
              <a:rPr lang="en-US" altLang="en-US" dirty="0" smtClean="0">
                <a:latin typeface="Californian FB" pitchFamily="18" charset="0"/>
              </a:rPr>
              <a:t>Each domain builds successively on the previous </a:t>
            </a:r>
          </a:p>
          <a:p>
            <a:pPr>
              <a:lnSpc>
                <a:spcPct val="80000"/>
              </a:lnSpc>
              <a:buNone/>
            </a:pPr>
            <a:r>
              <a:rPr lang="en-US" altLang="en-US" dirty="0" smtClean="0">
                <a:latin typeface="Californian FB" pitchFamily="18" charset="0"/>
              </a:rPr>
              <a:t>     one such that mastery of an  earlier domain is</a:t>
            </a:r>
          </a:p>
          <a:p>
            <a:pPr>
              <a:lnSpc>
                <a:spcPct val="80000"/>
              </a:lnSpc>
              <a:buNone/>
            </a:pPr>
            <a:r>
              <a:rPr lang="en-US" altLang="en-US" dirty="0" smtClean="0">
                <a:latin typeface="Californian FB" pitchFamily="18" charset="0"/>
              </a:rPr>
              <a:t>     necessary before proceeding to subsequent domains.</a:t>
            </a:r>
          </a:p>
        </p:txBody>
      </p:sp>
      <p:pic>
        <p:nvPicPr>
          <p:cNvPr id="6" name="Picture 5" descr="cc1.jpg"/>
          <p:cNvPicPr>
            <a:picLocks noChangeAspect="1"/>
          </p:cNvPicPr>
          <p:nvPr/>
        </p:nvPicPr>
        <p:blipFill>
          <a:blip r:embed="rId2" cstate="print"/>
          <a:stretch>
            <a:fillRect/>
          </a:stretch>
        </p:blipFill>
        <p:spPr>
          <a:xfrm>
            <a:off x="6477000" y="4343400"/>
            <a:ext cx="2286000" cy="2138281"/>
          </a:xfrm>
          <a:prstGeom prst="rect">
            <a:avLst/>
          </a:prstGeom>
        </p:spPr>
      </p:pic>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ltural-and-linguistic-competence-in-Patient-care_Sushma-Sharma-1.jpg"/>
          <p:cNvPicPr>
            <a:picLocks noChangeAspect="1"/>
          </p:cNvPicPr>
          <p:nvPr/>
        </p:nvPicPr>
        <p:blipFill>
          <a:blip r:embed="rId2" cstate="print"/>
          <a:stretch>
            <a:fillRect/>
          </a:stretch>
        </p:blipFill>
        <p:spPr>
          <a:xfrm>
            <a:off x="619233" y="838200"/>
            <a:ext cx="7686567" cy="48899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lstStyle/>
          <a:p>
            <a:r>
              <a:rPr lang="en-US" dirty="0" smtClean="0">
                <a:latin typeface="MV Boli" pitchFamily="2" charset="0"/>
                <a:cs typeface="MV Boli" pitchFamily="2" charset="0"/>
              </a:rPr>
              <a:t>Culture cont…</a:t>
            </a:r>
            <a:endParaRPr lang="en-US" dirty="0">
              <a:latin typeface="MV Boli" pitchFamily="2" charset="0"/>
              <a:cs typeface="MV Boli" pitchFamily="2" charset="0"/>
            </a:endParaRPr>
          </a:p>
        </p:txBody>
      </p:sp>
      <p:sp>
        <p:nvSpPr>
          <p:cNvPr id="3" name="Content Placeholder 2"/>
          <p:cNvSpPr>
            <a:spLocks noGrp="1"/>
          </p:cNvSpPr>
          <p:nvPr>
            <p:ph sz="quarter" idx="1"/>
          </p:nvPr>
        </p:nvSpPr>
        <p:spPr/>
        <p:txBody>
          <a:bodyPr/>
          <a:lstStyle/>
          <a:p>
            <a:r>
              <a:rPr lang="en-US" dirty="0" smtClean="0">
                <a:latin typeface="MV Boli" pitchFamily="2" charset="0"/>
                <a:cs typeface="MV Boli" pitchFamily="2" charset="0"/>
              </a:rPr>
              <a:t>Culture is manifested in music, literature, lifestyle, painting and sculpture, theatre and film and similar things.</a:t>
            </a:r>
          </a:p>
          <a:p>
            <a:r>
              <a:rPr lang="en-US" dirty="0" smtClean="0">
                <a:latin typeface="MV Boli" pitchFamily="2" charset="0"/>
                <a:cs typeface="MV Boli" pitchFamily="2" charset="0"/>
              </a:rPr>
              <a:t>Includes codes of: </a:t>
            </a:r>
          </a:p>
          <a:p>
            <a:pPr lvl="1"/>
            <a:r>
              <a:rPr lang="en-US" dirty="0" smtClean="0">
                <a:solidFill>
                  <a:schemeClr val="accent1">
                    <a:lumMod val="50000"/>
                  </a:schemeClr>
                </a:solidFill>
                <a:latin typeface="MV Boli" pitchFamily="2" charset="0"/>
                <a:cs typeface="MV Boli" pitchFamily="2" charset="0"/>
              </a:rPr>
              <a:t>Manners</a:t>
            </a:r>
          </a:p>
          <a:p>
            <a:pPr lvl="1"/>
            <a:r>
              <a:rPr lang="en-US" dirty="0" smtClean="0">
                <a:solidFill>
                  <a:schemeClr val="accent1">
                    <a:lumMod val="50000"/>
                  </a:schemeClr>
                </a:solidFill>
                <a:latin typeface="MV Boli" pitchFamily="2" charset="0"/>
                <a:cs typeface="MV Boli" pitchFamily="2" charset="0"/>
              </a:rPr>
              <a:t>Dress</a:t>
            </a:r>
          </a:p>
          <a:p>
            <a:pPr lvl="1"/>
            <a:r>
              <a:rPr lang="en-US" dirty="0" smtClean="0">
                <a:solidFill>
                  <a:schemeClr val="accent1">
                    <a:lumMod val="50000"/>
                  </a:schemeClr>
                </a:solidFill>
                <a:latin typeface="MV Boli" pitchFamily="2" charset="0"/>
                <a:cs typeface="MV Boli" pitchFamily="2" charset="0"/>
              </a:rPr>
              <a:t>Language</a:t>
            </a:r>
          </a:p>
          <a:p>
            <a:pPr lvl="1"/>
            <a:r>
              <a:rPr lang="en-US" dirty="0" smtClean="0">
                <a:solidFill>
                  <a:schemeClr val="accent1">
                    <a:lumMod val="50000"/>
                  </a:schemeClr>
                </a:solidFill>
                <a:latin typeface="MV Boli" pitchFamily="2" charset="0"/>
                <a:cs typeface="MV Boli" pitchFamily="2" charset="0"/>
              </a:rPr>
              <a:t>Religion</a:t>
            </a:r>
          </a:p>
          <a:p>
            <a:pPr lvl="1"/>
            <a:r>
              <a:rPr lang="en-US" dirty="0" smtClean="0">
                <a:solidFill>
                  <a:schemeClr val="accent1">
                    <a:lumMod val="50000"/>
                  </a:schemeClr>
                </a:solidFill>
                <a:latin typeface="MV Boli" pitchFamily="2" charset="0"/>
                <a:cs typeface="MV Boli" pitchFamily="2" charset="0"/>
              </a:rPr>
              <a:t>Rituals and norms of behavior such as law and morality.</a:t>
            </a:r>
          </a:p>
        </p:txBody>
      </p:sp>
      <p:pic>
        <p:nvPicPr>
          <p:cNvPr id="4" name="Picture 3" descr="CC4.jpg"/>
          <p:cNvPicPr>
            <a:picLocks noChangeAspect="1"/>
          </p:cNvPicPr>
          <p:nvPr/>
        </p:nvPicPr>
        <p:blipFill>
          <a:blip r:embed="rId2" cstate="print"/>
          <a:stretch>
            <a:fillRect/>
          </a:stretch>
        </p:blipFill>
        <p:spPr>
          <a:xfrm>
            <a:off x="5257800" y="2514600"/>
            <a:ext cx="1676400" cy="2212848"/>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sz="quarter" idx="1"/>
          </p:nvPr>
        </p:nvSpPr>
        <p:spPr/>
        <p:txBody>
          <a:bodyPr>
            <a:normAutofit lnSpcReduction="10000"/>
          </a:bodyPr>
          <a:lstStyle/>
          <a:p>
            <a:pPr>
              <a:defRPr/>
            </a:pPr>
            <a:r>
              <a:rPr lang="en-US" dirty="0" smtClean="0"/>
              <a:t>Is an underlying framework that guides an individual’s perceptions of observed events and personal interactions.</a:t>
            </a:r>
          </a:p>
          <a:p>
            <a:pPr>
              <a:defRPr/>
            </a:pPr>
            <a:r>
              <a:rPr lang="en-US" dirty="0" smtClean="0"/>
              <a:t>These perceptions help to formulate selection of appropriate responses in social situations.</a:t>
            </a:r>
          </a:p>
          <a:p>
            <a:pPr>
              <a:defRPr/>
            </a:pPr>
            <a:r>
              <a:rPr lang="en-US" dirty="0" smtClean="0"/>
              <a:t>It is manifested in Learned Behavior.</a:t>
            </a:r>
          </a:p>
          <a:p>
            <a:endParaRPr lang="en-US" dirty="0"/>
          </a:p>
        </p:txBody>
      </p:sp>
      <p:sp>
        <p:nvSpPr>
          <p:cNvPr id="4" name="Content Placeholder 3"/>
          <p:cNvSpPr>
            <a:spLocks noGrp="1"/>
          </p:cNvSpPr>
          <p:nvPr>
            <p:ph sz="quarter" idx="2"/>
          </p:nvPr>
        </p:nvSpPr>
        <p:spPr/>
        <p:txBody>
          <a:bodyPr>
            <a:normAutofit lnSpcReduction="10000"/>
          </a:bodyPr>
          <a:lstStyle/>
          <a:p>
            <a:r>
              <a:rPr lang="en-US" dirty="0" smtClean="0">
                <a:latin typeface="MV Boli" pitchFamily="2" charset="0"/>
                <a:cs typeface="MV Boli" pitchFamily="2" charset="0"/>
              </a:rPr>
              <a:t>Family</a:t>
            </a:r>
          </a:p>
          <a:p>
            <a:r>
              <a:rPr lang="en-US" dirty="0" smtClean="0">
                <a:latin typeface="MV Boli" pitchFamily="2" charset="0"/>
                <a:cs typeface="MV Boli" pitchFamily="2" charset="0"/>
              </a:rPr>
              <a:t>Spiritual</a:t>
            </a:r>
          </a:p>
          <a:p>
            <a:r>
              <a:rPr lang="en-US" dirty="0" smtClean="0">
                <a:latin typeface="MV Boli" pitchFamily="2" charset="0"/>
                <a:cs typeface="MV Boli" pitchFamily="2" charset="0"/>
              </a:rPr>
              <a:t>Work</a:t>
            </a:r>
          </a:p>
          <a:p>
            <a:r>
              <a:rPr lang="en-US" dirty="0" smtClean="0">
                <a:latin typeface="MV Boli" pitchFamily="2" charset="0"/>
                <a:cs typeface="MV Boli" pitchFamily="2" charset="0"/>
              </a:rPr>
              <a:t>Age</a:t>
            </a:r>
          </a:p>
          <a:p>
            <a:r>
              <a:rPr lang="en-US" dirty="0" smtClean="0">
                <a:latin typeface="MV Boli" pitchFamily="2" charset="0"/>
                <a:cs typeface="MV Boli" pitchFamily="2" charset="0"/>
              </a:rPr>
              <a:t>Neighborhood</a:t>
            </a:r>
          </a:p>
          <a:p>
            <a:r>
              <a:rPr lang="en-US" dirty="0" smtClean="0">
                <a:latin typeface="MV Boli" pitchFamily="2" charset="0"/>
                <a:cs typeface="MV Boli" pitchFamily="2" charset="0"/>
              </a:rPr>
              <a:t>Ethnic</a:t>
            </a:r>
          </a:p>
          <a:p>
            <a:r>
              <a:rPr lang="en-US" dirty="0" smtClean="0">
                <a:latin typeface="MV Boli" pitchFamily="2" charset="0"/>
                <a:cs typeface="MV Boli" pitchFamily="2" charset="0"/>
              </a:rPr>
              <a:t>Gender</a:t>
            </a:r>
          </a:p>
          <a:p>
            <a:r>
              <a:rPr lang="en-US" dirty="0" smtClean="0">
                <a:latin typeface="MV Boli" pitchFamily="2" charset="0"/>
                <a:cs typeface="MV Boli" pitchFamily="2" charset="0"/>
              </a:rPr>
              <a:t>Common Interest</a:t>
            </a:r>
          </a:p>
          <a:p>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asmineUPC" pitchFamily="18" charset="-34"/>
                <a:cs typeface="JasmineUPC" pitchFamily="18" charset="-34"/>
              </a:rPr>
              <a:t>Cultures/community</a:t>
            </a:r>
            <a:endParaRPr lang="en-US" dirty="0">
              <a:latin typeface="JasmineUPC" pitchFamily="18" charset="-34"/>
              <a:cs typeface="JasmineUPC" pitchFamily="18" charset="-34"/>
            </a:endParaRPr>
          </a:p>
        </p:txBody>
      </p:sp>
      <p:sp>
        <p:nvSpPr>
          <p:cNvPr id="3" name="Content Placeholder 2"/>
          <p:cNvSpPr>
            <a:spLocks noGrp="1"/>
          </p:cNvSpPr>
          <p:nvPr>
            <p:ph sz="quarter" idx="1"/>
          </p:nvPr>
        </p:nvSpPr>
        <p:spPr>
          <a:xfrm>
            <a:off x="457200" y="1600200"/>
            <a:ext cx="7467600" cy="4724400"/>
          </a:xfrm>
        </p:spPr>
        <p:txBody>
          <a:bodyPr>
            <a:normAutofit fontScale="85000" lnSpcReduction="10000"/>
          </a:bodyPr>
          <a:lstStyle/>
          <a:p>
            <a:r>
              <a:rPr lang="en-US" sz="3200" dirty="0" smtClean="0">
                <a:latin typeface="JasmineUPC" pitchFamily="18" charset="-34"/>
                <a:cs typeface="JasmineUPC" pitchFamily="18" charset="-34"/>
              </a:rPr>
              <a:t>The term culture is analogous to community, but culture relates more to the behaviors manifested by the community.  </a:t>
            </a:r>
          </a:p>
          <a:p>
            <a:r>
              <a:rPr lang="en-US" sz="3200" dirty="0" smtClean="0">
                <a:latin typeface="JasmineUPC" pitchFamily="18" charset="-34"/>
                <a:cs typeface="JasmineUPC" pitchFamily="18" charset="-34"/>
              </a:rPr>
              <a:t>People bound together around a common cause create a community, but the minute they begin to establish behaviors around their common cause they become a culture.  In a way, culture is the learned and shared way that communities do particular things.</a:t>
            </a:r>
          </a:p>
          <a:p>
            <a:r>
              <a:rPr lang="en-US" sz="3200" dirty="0" smtClean="0">
                <a:latin typeface="JasmineUPC" pitchFamily="18" charset="-34"/>
                <a:cs typeface="JasmineUPC" pitchFamily="18" charset="-34"/>
              </a:rPr>
              <a:t>Cultures and communities have many features, but one key ingredient, is they meet with regularity.</a:t>
            </a:r>
            <a:endParaRPr lang="en-US" sz="3200" dirty="0">
              <a:latin typeface="JasmineUPC" pitchFamily="18" charset="-34"/>
              <a:cs typeface="JasmineUPC" pitchFamily="18" charset="-34"/>
            </a:endParaRPr>
          </a:p>
        </p:txBody>
      </p:sp>
    </p:spTree>
  </p:cSld>
  <p:clrMapOvr>
    <a:masterClrMapping/>
  </p:clrMapOvr>
  <p:transition spd="med">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077200" cy="2554545"/>
          </a:xfrm>
          <a:prstGeom prst="rect">
            <a:avLst/>
          </a:prstGeom>
          <a:noFill/>
        </p:spPr>
        <p:txBody>
          <a:bodyPr wrap="square" rtlCol="0">
            <a:spAutoFit/>
          </a:bodyPr>
          <a:lstStyle/>
          <a:p>
            <a:r>
              <a:rPr lang="en-US" sz="3200" dirty="0" smtClean="0"/>
              <a:t>Large Societies have subcultures, or groups of people with distinct sets of behavior and beliefs that differentiate them from a larger culture of which they are a part of.</a:t>
            </a:r>
            <a:endParaRPr lang="en-US" sz="3200" dirty="0"/>
          </a:p>
        </p:txBody>
      </p:sp>
      <p:pic>
        <p:nvPicPr>
          <p:cNvPr id="3" name="Picture 2" descr="cc2.jpg"/>
          <p:cNvPicPr>
            <a:picLocks noChangeAspect="1"/>
          </p:cNvPicPr>
          <p:nvPr/>
        </p:nvPicPr>
        <p:blipFill>
          <a:blip r:embed="rId2" cstate="print"/>
          <a:stretch>
            <a:fillRect/>
          </a:stretch>
        </p:blipFill>
        <p:spPr>
          <a:xfrm>
            <a:off x="914400" y="3352800"/>
            <a:ext cx="6781800" cy="2857500"/>
          </a:xfrm>
          <a:prstGeom prst="rect">
            <a:avLst/>
          </a:prstGeom>
        </p:spPr>
      </p:pic>
    </p:spTree>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lstStyle/>
          <a:p>
            <a:r>
              <a:rPr lang="en-US" dirty="0" smtClean="0"/>
              <a:t>“Cultural Lenses”</a:t>
            </a:r>
            <a:endParaRPr lang="en-US" dirty="0"/>
          </a:p>
        </p:txBody>
      </p:sp>
      <p:sp>
        <p:nvSpPr>
          <p:cNvPr id="3" name="Content Placeholder 2"/>
          <p:cNvSpPr>
            <a:spLocks noGrp="1"/>
          </p:cNvSpPr>
          <p:nvPr>
            <p:ph sz="quarter" idx="1"/>
          </p:nvPr>
        </p:nvSpPr>
        <p:spPr/>
        <p:txBody>
          <a:bodyPr>
            <a:normAutofit/>
          </a:bodyPr>
          <a:lstStyle/>
          <a:p>
            <a:r>
              <a:rPr lang="en-US" sz="2200" dirty="0" smtClean="0">
                <a:latin typeface="Garamond" pitchFamily="18" charset="0"/>
              </a:rPr>
              <a:t>Each of us views the world through “cultural lenses” constructed by us or imposed on us by society.  Most of the time, we are not aware of our lenses.  Most important, we forget to recognize that others wear lenses too;  and that their lenses may be different from ours.</a:t>
            </a:r>
          </a:p>
          <a:p>
            <a:endParaRPr lang="en-US" dirty="0"/>
          </a:p>
        </p:txBody>
      </p:sp>
      <p:sp>
        <p:nvSpPr>
          <p:cNvPr id="4" name="Content Placeholder 3"/>
          <p:cNvSpPr>
            <a:spLocks noGrp="1"/>
          </p:cNvSpPr>
          <p:nvPr>
            <p:ph sz="quarter" idx="2"/>
          </p:nvPr>
        </p:nvSpPr>
        <p:spPr/>
        <p:txBody>
          <a:bodyPr>
            <a:normAutofit/>
          </a:bodyPr>
          <a:lstStyle/>
          <a:p>
            <a:r>
              <a:rPr lang="en-US" dirty="0" smtClean="0">
                <a:latin typeface="Garamond" pitchFamily="18" charset="0"/>
              </a:rPr>
              <a:t>The first major step toward successful interaction with others whose lenses are different from our own is to become aware of the presence and the impact of these lenses in our daily attitudes and professional behaviors.  </a:t>
            </a:r>
          </a:p>
          <a:p>
            <a:endParaRPr lang="en-US" dirty="0"/>
          </a:p>
        </p:txBody>
      </p:sp>
      <p:pic>
        <p:nvPicPr>
          <p:cNvPr id="5" name="Picture 4" descr="cc5.jpg"/>
          <p:cNvPicPr>
            <a:picLocks noChangeAspect="1"/>
          </p:cNvPicPr>
          <p:nvPr/>
        </p:nvPicPr>
        <p:blipFill>
          <a:blip r:embed="rId2" cstate="print"/>
          <a:stretch>
            <a:fillRect/>
          </a:stretch>
        </p:blipFill>
        <p:spPr>
          <a:xfrm>
            <a:off x="5257800" y="152400"/>
            <a:ext cx="2034886" cy="1524000"/>
          </a:xfrm>
          <a:prstGeom prst="rect">
            <a:avLst/>
          </a:prstGeom>
        </p:spPr>
      </p:pic>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normAutofit/>
          </a:bodyPr>
          <a:lstStyle/>
          <a:p>
            <a:r>
              <a:rPr lang="en-US" sz="5500" dirty="0" smtClean="0">
                <a:latin typeface="JasmineUPC" pitchFamily="18" charset="-34"/>
                <a:cs typeface="JasmineUPC" pitchFamily="18" charset="-34"/>
              </a:rPr>
              <a:t>Definitions</a:t>
            </a:r>
            <a:endParaRPr lang="en-US" sz="5500" dirty="0">
              <a:latin typeface="JasmineUPC" pitchFamily="18" charset="-34"/>
              <a:cs typeface="JasmineUPC" pitchFamily="18" charset="-34"/>
            </a:endParaRPr>
          </a:p>
        </p:txBody>
      </p:sp>
      <p:sp>
        <p:nvSpPr>
          <p:cNvPr id="3" name="Content Placeholder 2"/>
          <p:cNvSpPr>
            <a:spLocks noGrp="1"/>
          </p:cNvSpPr>
          <p:nvPr>
            <p:ph sz="quarter" idx="1"/>
          </p:nvPr>
        </p:nvSpPr>
        <p:spPr/>
        <p:txBody>
          <a:bodyPr>
            <a:normAutofit fontScale="92500" lnSpcReduction="10000"/>
          </a:bodyPr>
          <a:lstStyle/>
          <a:p>
            <a:pPr>
              <a:lnSpc>
                <a:spcPct val="80000"/>
              </a:lnSpc>
              <a:buNone/>
            </a:pPr>
            <a:endParaRPr lang="en-US" dirty="0" smtClean="0">
              <a:latin typeface="JasmineUPC" pitchFamily="18" charset="-34"/>
              <a:cs typeface="JasmineUPC" pitchFamily="18" charset="-34"/>
            </a:endParaRPr>
          </a:p>
          <a:p>
            <a:pPr>
              <a:lnSpc>
                <a:spcPct val="80000"/>
              </a:lnSpc>
            </a:pPr>
            <a:r>
              <a:rPr lang="en-US" b="1" dirty="0" smtClean="0">
                <a:latin typeface="JasmineUPC" pitchFamily="18" charset="-34"/>
                <a:cs typeface="JasmineUPC" pitchFamily="18" charset="-34"/>
              </a:rPr>
              <a:t>Ethnicity</a:t>
            </a:r>
            <a:r>
              <a:rPr lang="en-US" dirty="0" smtClean="0">
                <a:latin typeface="JasmineUPC" pitchFamily="18" charset="-34"/>
                <a:cs typeface="JasmineUPC" pitchFamily="18" charset="-34"/>
              </a:rPr>
              <a:t> – groups in which members share a cultural heritage from one generation to another; one’s geographical origin, group image and a sense of identity derived from contemporary cultural patterns and a sense of history. Many people are of multiple ethnicities.</a:t>
            </a:r>
          </a:p>
          <a:p>
            <a:pPr>
              <a:lnSpc>
                <a:spcPct val="80000"/>
              </a:lnSpc>
              <a:buNone/>
            </a:pPr>
            <a:endParaRPr lang="en-US" dirty="0" smtClean="0">
              <a:latin typeface="JasmineUPC" pitchFamily="18" charset="-34"/>
              <a:cs typeface="JasmineUPC" pitchFamily="18" charset="-34"/>
            </a:endParaRPr>
          </a:p>
          <a:p>
            <a:pPr>
              <a:lnSpc>
                <a:spcPct val="80000"/>
              </a:lnSpc>
            </a:pPr>
            <a:r>
              <a:rPr lang="en-US" b="1" dirty="0" smtClean="0">
                <a:latin typeface="JasmineUPC" pitchFamily="18" charset="-34"/>
                <a:cs typeface="JasmineUPC" pitchFamily="18" charset="-34"/>
              </a:rPr>
              <a:t>Race </a:t>
            </a:r>
            <a:r>
              <a:rPr lang="en-US" dirty="0" smtClean="0">
                <a:latin typeface="JasmineUPC" pitchFamily="18" charset="-34"/>
                <a:cs typeface="JasmineUPC" pitchFamily="18" charset="-34"/>
              </a:rPr>
              <a:t>- a classification system based on physical characteristics and generalized conceptions of skin color. A political and social construct that is most often important in societies with a history of oppressing </a:t>
            </a:r>
          </a:p>
          <a:p>
            <a:pPr>
              <a:lnSpc>
                <a:spcPct val="80000"/>
              </a:lnSpc>
              <a:buNone/>
            </a:pPr>
            <a:r>
              <a:rPr lang="en-US" dirty="0" smtClean="0">
                <a:latin typeface="JasmineUPC" pitchFamily="18" charset="-34"/>
                <a:cs typeface="JasmineUPC" pitchFamily="18" charset="-34"/>
              </a:rPr>
              <a:t>	specific groups.</a:t>
            </a:r>
          </a:p>
          <a:p>
            <a:pPr>
              <a:lnSpc>
                <a:spcPct val="80000"/>
              </a:lnSpc>
              <a:buNone/>
            </a:pPr>
            <a:endParaRPr lang="en-US" dirty="0" smtClean="0">
              <a:latin typeface="JasmineUPC" pitchFamily="18" charset="-34"/>
              <a:cs typeface="JasmineUPC" pitchFamily="18" charset="-34"/>
            </a:endParaRPr>
          </a:p>
          <a:p>
            <a:pPr>
              <a:lnSpc>
                <a:spcPct val="80000"/>
              </a:lnSpc>
            </a:pPr>
            <a:r>
              <a:rPr lang="en-US" b="1" dirty="0" smtClean="0">
                <a:latin typeface="JasmineUPC" pitchFamily="18" charset="-34"/>
                <a:cs typeface="JasmineUPC" pitchFamily="18" charset="-34"/>
              </a:rPr>
              <a:t>Racial Identity</a:t>
            </a:r>
            <a:r>
              <a:rPr lang="en-US" dirty="0" smtClean="0">
                <a:latin typeface="JasmineUPC" pitchFamily="18" charset="-34"/>
                <a:cs typeface="JasmineUPC" pitchFamily="18" charset="-34"/>
              </a:rPr>
              <a:t> – one’s sense of group identity or</a:t>
            </a:r>
          </a:p>
          <a:p>
            <a:pPr>
              <a:lnSpc>
                <a:spcPct val="80000"/>
              </a:lnSpc>
              <a:buNone/>
            </a:pPr>
            <a:r>
              <a:rPr lang="en-US" dirty="0" smtClean="0">
                <a:latin typeface="JasmineUPC" pitchFamily="18" charset="-34"/>
                <a:cs typeface="JasmineUPC" pitchFamily="18" charset="-34"/>
              </a:rPr>
              <a:t>    affiliation and association with others who possess the same racial heritage.</a:t>
            </a:r>
          </a:p>
          <a:p>
            <a:endParaRPr lang="en-US" dirty="0"/>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RACE VS ETHNICITY </a:t>
            </a:r>
            <a:endParaRPr lang="en-US" dirty="0"/>
          </a:p>
        </p:txBody>
      </p:sp>
      <p:sp>
        <p:nvSpPr>
          <p:cNvPr id="3" name="Content Placeholder 2"/>
          <p:cNvSpPr>
            <a:spLocks noGrp="1"/>
          </p:cNvSpPr>
          <p:nvPr>
            <p:ph sz="quarter" idx="1"/>
          </p:nvPr>
        </p:nvSpPr>
        <p:spPr/>
        <p:txBody>
          <a:bodyPr/>
          <a:lstStyle/>
          <a:p>
            <a:r>
              <a:rPr lang="en-US" b="1" u="sng" dirty="0" smtClean="0"/>
              <a:t>Race: </a:t>
            </a:r>
          </a:p>
          <a:p>
            <a:pPr>
              <a:buNone/>
            </a:pPr>
            <a:r>
              <a:rPr lang="en-US" dirty="0" smtClean="0"/>
              <a:t>Classification of humans according to physical characteristics</a:t>
            </a:r>
          </a:p>
          <a:p>
            <a:pPr>
              <a:buNone/>
            </a:pPr>
            <a:r>
              <a:rPr lang="en-US" sz="2100" dirty="0" smtClean="0"/>
              <a:t>*</a:t>
            </a:r>
            <a:r>
              <a:rPr lang="en-US" sz="2100" i="1" dirty="0" smtClean="0"/>
              <a:t>What you are classified as.</a:t>
            </a:r>
          </a:p>
          <a:p>
            <a:pPr>
              <a:buNone/>
            </a:pPr>
            <a:r>
              <a:rPr lang="en-US" sz="1600" i="1" dirty="0" smtClean="0"/>
              <a:t>Based on:</a:t>
            </a:r>
          </a:p>
          <a:p>
            <a:pPr>
              <a:buNone/>
            </a:pPr>
            <a:r>
              <a:rPr lang="en-US" sz="1600" i="1" dirty="0" smtClean="0"/>
              <a:t>Skin</a:t>
            </a:r>
          </a:p>
          <a:p>
            <a:pPr>
              <a:buNone/>
            </a:pPr>
            <a:r>
              <a:rPr lang="en-US" sz="1600" i="1" dirty="0" smtClean="0"/>
              <a:t>Hair </a:t>
            </a:r>
          </a:p>
          <a:p>
            <a:pPr>
              <a:buNone/>
            </a:pPr>
            <a:r>
              <a:rPr lang="en-US" sz="1600" i="1" dirty="0" smtClean="0"/>
              <a:t>Facial etc.</a:t>
            </a:r>
            <a:endParaRPr lang="en-US" sz="1600" i="1" dirty="0"/>
          </a:p>
        </p:txBody>
      </p:sp>
      <p:sp>
        <p:nvSpPr>
          <p:cNvPr id="4" name="Content Placeholder 3"/>
          <p:cNvSpPr>
            <a:spLocks noGrp="1"/>
          </p:cNvSpPr>
          <p:nvPr>
            <p:ph sz="quarter" idx="2"/>
          </p:nvPr>
        </p:nvSpPr>
        <p:spPr/>
        <p:txBody>
          <a:bodyPr/>
          <a:lstStyle/>
          <a:p>
            <a:r>
              <a:rPr lang="en-US" b="1" u="sng" dirty="0" smtClean="0"/>
              <a:t>Ethnicity:</a:t>
            </a:r>
          </a:p>
          <a:p>
            <a:pPr>
              <a:buNone/>
            </a:pPr>
            <a:r>
              <a:rPr lang="en-US" dirty="0" smtClean="0"/>
              <a:t>Culturally defined differences between ethnic groups in the society.</a:t>
            </a:r>
          </a:p>
          <a:p>
            <a:pPr lvl="1">
              <a:buNone/>
            </a:pPr>
            <a:r>
              <a:rPr lang="en-US" i="1" dirty="0" smtClean="0"/>
              <a:t>*What you identify with.</a:t>
            </a:r>
          </a:p>
          <a:p>
            <a:pPr lvl="1">
              <a:buNone/>
            </a:pPr>
            <a:r>
              <a:rPr lang="en-US" sz="1600" i="1" dirty="0" smtClean="0"/>
              <a:t>Based on:</a:t>
            </a:r>
          </a:p>
          <a:p>
            <a:pPr lvl="1">
              <a:buNone/>
            </a:pPr>
            <a:r>
              <a:rPr lang="en-US" sz="1600" i="1" dirty="0" smtClean="0"/>
              <a:t>Religion</a:t>
            </a:r>
          </a:p>
          <a:p>
            <a:pPr lvl="1">
              <a:buNone/>
            </a:pPr>
            <a:r>
              <a:rPr lang="en-US" sz="1600" i="1" dirty="0" smtClean="0"/>
              <a:t>Language</a:t>
            </a:r>
          </a:p>
          <a:p>
            <a:pPr lvl="1">
              <a:buNone/>
            </a:pPr>
            <a:r>
              <a:rPr lang="en-US" sz="1600" i="1" dirty="0" smtClean="0"/>
              <a:t>Customs</a:t>
            </a:r>
          </a:p>
          <a:p>
            <a:pPr lvl="1">
              <a:buNone/>
            </a:pPr>
            <a:r>
              <a:rPr lang="en-US" sz="1600" i="1" dirty="0" smtClean="0"/>
              <a:t>Traditions etc.</a:t>
            </a:r>
          </a:p>
        </p:txBody>
      </p:sp>
    </p:spTree>
  </p:cSld>
  <p:clrMapOvr>
    <a:masterClrMapping/>
  </p:clrMapOvr>
  <p:transition spd="med">
    <p:cover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4382</TotalTime>
  <Words>1081</Words>
  <Application>Microsoft Office PowerPoint</Application>
  <PresentationFormat>On-screen Show (4:3)</PresentationFormat>
  <Paragraphs>132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Slide 1</vt:lpstr>
      <vt:lpstr>Culture: </vt:lpstr>
      <vt:lpstr>Culture cont…</vt:lpstr>
      <vt:lpstr>Culture</vt:lpstr>
      <vt:lpstr>Cultures/community</vt:lpstr>
      <vt:lpstr>Slide 6</vt:lpstr>
      <vt:lpstr>“Cultural Lenses”</vt:lpstr>
      <vt:lpstr>Definitions</vt:lpstr>
      <vt:lpstr>RACE VS ETHNICITY </vt:lpstr>
      <vt:lpstr>Stereotype</vt:lpstr>
      <vt:lpstr>Cultural Competency</vt:lpstr>
      <vt:lpstr>Slide 12</vt:lpstr>
      <vt:lpstr>Slide 13</vt:lpstr>
      <vt:lpstr>Five essential elements contribute to a system’s ability to become more culturally competent:</vt:lpstr>
      <vt:lpstr>At the Service Level  </vt:lpstr>
      <vt:lpstr>How does this apply to us?</vt:lpstr>
      <vt:lpstr>Slide 17</vt:lpstr>
      <vt:lpstr>How Do I manage cultural diversity?</vt:lpstr>
      <vt:lpstr>Cont.</vt:lpstr>
      <vt:lpstr>What do we need?</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Job Coach</dc:creator>
  <cp:lastModifiedBy>Jillian</cp:lastModifiedBy>
  <cp:revision>72</cp:revision>
  <dcterms:created xsi:type="dcterms:W3CDTF">2015-10-02T18:26:55Z</dcterms:created>
  <dcterms:modified xsi:type="dcterms:W3CDTF">2019-02-15T19:29:25Z</dcterms:modified>
</cp:coreProperties>
</file>