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9" r:id="rId15"/>
    <p:sldId id="280" r:id="rId16"/>
    <p:sldId id="281" r:id="rId17"/>
    <p:sldId id="282" r:id="rId18"/>
    <p:sldId id="283" r:id="rId19"/>
    <p:sldId id="288" r:id="rId20"/>
    <p:sldId id="289" r:id="rId21"/>
    <p:sldId id="278" r:id="rId22"/>
    <p:sldId id="284" r:id="rId23"/>
    <p:sldId id="285" r:id="rId24"/>
    <p:sldId id="287" r:id="rId25"/>
    <p:sldId id="272" r:id="rId26"/>
    <p:sldId id="273" r:id="rId27"/>
    <p:sldId id="274"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84" autoAdjust="0"/>
  </p:normalViewPr>
  <p:slideViewPr>
    <p:cSldViewPr>
      <p:cViewPr varScale="1">
        <p:scale>
          <a:sx n="110" d="100"/>
          <a:sy n="110" d="100"/>
        </p:scale>
        <p:origin x="-1644" y="-96"/>
      </p:cViewPr>
      <p:guideLst>
        <p:guide orient="horz" pos="2160"/>
        <p:guide pos="2880"/>
      </p:guideLst>
    </p:cSldViewPr>
  </p:slideViewPr>
  <p:outlineViewPr>
    <p:cViewPr>
      <p:scale>
        <a:sx n="33" d="100"/>
        <a:sy n="33" d="100"/>
      </p:scale>
      <p:origin x="48" y="122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B058586F-4CB2-4B14-8E5A-E1BE63D97FBD}" type="datetimeFigureOut">
              <a:rPr lang="en-US" smtClean="0"/>
              <a:t>3/13/2019</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C6BA23ED-B661-4327-B57C-48A4B71F225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58586F-4CB2-4B14-8E5A-E1BE63D97FBD}" type="datetimeFigureOut">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A23ED-B661-4327-B57C-48A4B71F225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58586F-4CB2-4B14-8E5A-E1BE63D97FBD}" type="datetimeFigureOut">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A23ED-B661-4327-B57C-48A4B71F225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58586F-4CB2-4B14-8E5A-E1BE63D97FBD}" type="datetimeFigureOut">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A23ED-B661-4327-B57C-48A4B71F2257}" type="slidenum">
              <a:rPr lang="en-US" smtClean="0"/>
              <a:t>‹#›</a:t>
            </a:fld>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58586F-4CB2-4B14-8E5A-E1BE63D97FBD}" type="datetimeFigureOut">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A23ED-B661-4327-B57C-48A4B71F2257}"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058586F-4CB2-4B14-8E5A-E1BE63D97FBD}" type="datetimeFigureOut">
              <a:rPr lang="en-US" smtClean="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BA23ED-B661-4327-B57C-48A4B71F2257}" type="slidenum">
              <a:rPr lang="en-US" smtClean="0"/>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058586F-4CB2-4B14-8E5A-E1BE63D97FBD}" type="datetimeFigureOut">
              <a:rPr lang="en-US" smtClean="0"/>
              <a:t>3/13/2019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BA23ED-B661-4327-B57C-48A4B71F225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58586F-4CB2-4B14-8E5A-E1BE63D97FBD}" type="datetimeFigureOut">
              <a:rPr lang="en-US" smtClean="0"/>
              <a:t>3/13/2019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BA23ED-B661-4327-B57C-48A4B71F2257}"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058586F-4CB2-4B14-8E5A-E1BE63D97FBD}" type="datetimeFigureOut">
              <a:rPr lang="en-US" smtClean="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BA23ED-B661-4327-B57C-48A4B71F225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58586F-4CB2-4B14-8E5A-E1BE63D97FBD}" type="datetimeFigureOut">
              <a:rPr lang="en-US" smtClean="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BA23ED-B661-4327-B57C-48A4B71F2257}" type="slidenum">
              <a:rPr lang="en-US" smtClean="0"/>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58586F-4CB2-4B14-8E5A-E1BE63D97FBD}" type="datetimeFigureOut">
              <a:rPr lang="en-US" smtClean="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BA23ED-B661-4327-B57C-48A4B71F225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058586F-4CB2-4B14-8E5A-E1BE63D97FBD}" type="datetimeFigureOut">
              <a:rPr lang="en-US" smtClean="0"/>
              <a:t>3/13/2019</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6BA23ED-B661-4327-B57C-48A4B71F225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1752600"/>
            <a:ext cx="7086600" cy="3276600"/>
          </a:xfrm>
        </p:spPr>
        <p:txBody>
          <a:bodyPr>
            <a:noAutofit/>
          </a:bodyPr>
          <a:lstStyle/>
          <a:p>
            <a:r>
              <a:rPr lang="en-US" sz="5400" dirty="0" smtClean="0"/>
              <a:t>Consumer Rights &amp; Confidentiality Training</a:t>
            </a:r>
            <a:endParaRPr lang="en-US" sz="5400" dirty="0"/>
          </a:p>
        </p:txBody>
      </p:sp>
      <p:sp>
        <p:nvSpPr>
          <p:cNvPr id="5" name="Subtitle 4"/>
          <p:cNvSpPr>
            <a:spLocks noGrp="1"/>
          </p:cNvSpPr>
          <p:nvPr>
            <p:ph type="subTitle" idx="1"/>
          </p:nvPr>
        </p:nvSpPr>
        <p:spPr>
          <a:xfrm>
            <a:off x="4038600" y="5029200"/>
            <a:ext cx="4419600" cy="609600"/>
          </a:xfrm>
        </p:spPr>
        <p:txBody>
          <a:bodyPr>
            <a:normAutofit fontScale="92500" lnSpcReduction="20000"/>
          </a:bodyPr>
          <a:lstStyle/>
          <a:p>
            <a:r>
              <a:rPr lang="en-US" sz="2800" dirty="0" smtClean="0"/>
              <a:t>Friday, </a:t>
            </a:r>
            <a:r>
              <a:rPr lang="en-US" sz="2800" dirty="0"/>
              <a:t> </a:t>
            </a:r>
            <a:r>
              <a:rPr lang="en-US" sz="2800" dirty="0" smtClean="0"/>
              <a:t>March 2, 2018</a:t>
            </a:r>
            <a:endParaRPr lang="en-US" sz="2800" dirty="0"/>
          </a:p>
        </p:txBody>
      </p:sp>
    </p:spTree>
    <p:extLst>
      <p:ext uri="{BB962C8B-B14F-4D97-AF65-F5344CB8AC3E}">
        <p14:creationId xmlns:p14="http://schemas.microsoft.com/office/powerpoint/2010/main" val="3535360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6400800" cy="685800"/>
          </a:xfrm>
        </p:spPr>
        <p:txBody>
          <a:bodyPr>
            <a:noAutofit/>
          </a:bodyPr>
          <a:lstStyle/>
          <a:p>
            <a:r>
              <a:rPr lang="en-US" sz="4000" dirty="0" smtClean="0"/>
              <a:t>Procedures continued</a:t>
            </a:r>
            <a:endParaRPr lang="en-US" sz="4000" dirty="0"/>
          </a:p>
        </p:txBody>
      </p:sp>
      <p:sp>
        <p:nvSpPr>
          <p:cNvPr id="3" name="Content Placeholder 2"/>
          <p:cNvSpPr>
            <a:spLocks noGrp="1"/>
          </p:cNvSpPr>
          <p:nvPr>
            <p:ph idx="1"/>
          </p:nvPr>
        </p:nvSpPr>
        <p:spPr>
          <a:xfrm>
            <a:off x="1371600" y="2286000"/>
            <a:ext cx="6400800" cy="3429000"/>
          </a:xfrm>
        </p:spPr>
        <p:txBody>
          <a:bodyPr>
            <a:normAutofit lnSpcReduction="10000"/>
          </a:bodyPr>
          <a:lstStyle/>
          <a:p>
            <a:r>
              <a:rPr lang="en-US" sz="2000" dirty="0" smtClean="0"/>
              <a:t>Staff may search a consumer only under certain conditions and must be authorized by the Executive Director</a:t>
            </a:r>
          </a:p>
          <a:p>
            <a:r>
              <a:rPr lang="en-US" sz="2000" dirty="0" smtClean="0"/>
              <a:t>Parents/guardians must be notified of any searches</a:t>
            </a:r>
          </a:p>
          <a:p>
            <a:r>
              <a:rPr lang="en-US" sz="2000" dirty="0" smtClean="0"/>
              <a:t>Staff shall not engage in any romantic or sexual discussions or behaviors with consumers</a:t>
            </a:r>
          </a:p>
          <a:p>
            <a:r>
              <a:rPr lang="en-US" sz="2000" dirty="0" smtClean="0"/>
              <a:t>Staff are prohibited from engaging in business transactions with consumers</a:t>
            </a:r>
          </a:p>
          <a:p>
            <a:endParaRPr lang="en-US" sz="2000" dirty="0"/>
          </a:p>
        </p:txBody>
      </p:sp>
    </p:spTree>
    <p:extLst>
      <p:ext uri="{BB962C8B-B14F-4D97-AF65-F5344CB8AC3E}">
        <p14:creationId xmlns:p14="http://schemas.microsoft.com/office/powerpoint/2010/main" val="3257366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6400800" cy="685800"/>
          </a:xfrm>
        </p:spPr>
        <p:txBody>
          <a:bodyPr>
            <a:noAutofit/>
          </a:bodyPr>
          <a:lstStyle/>
          <a:p>
            <a:r>
              <a:rPr lang="en-US" sz="4000" dirty="0" smtClean="0"/>
              <a:t>Procedures continued</a:t>
            </a:r>
            <a:endParaRPr lang="en-US" sz="4000" dirty="0"/>
          </a:p>
        </p:txBody>
      </p:sp>
      <p:sp>
        <p:nvSpPr>
          <p:cNvPr id="3" name="Content Placeholder 2"/>
          <p:cNvSpPr>
            <a:spLocks noGrp="1"/>
          </p:cNvSpPr>
          <p:nvPr>
            <p:ph idx="1"/>
          </p:nvPr>
        </p:nvSpPr>
        <p:spPr>
          <a:xfrm>
            <a:off x="838200" y="2438400"/>
            <a:ext cx="7391400" cy="3048001"/>
          </a:xfrm>
        </p:spPr>
        <p:txBody>
          <a:bodyPr>
            <a:normAutofit/>
          </a:bodyPr>
          <a:lstStyle/>
          <a:p>
            <a:r>
              <a:rPr lang="en-US" sz="2000" dirty="0" smtClean="0"/>
              <a:t>Staff prohibited from borrowing assets or property from consumers</a:t>
            </a:r>
          </a:p>
          <a:p>
            <a:r>
              <a:rPr lang="en-US" sz="2000" dirty="0" smtClean="0"/>
              <a:t>Staff prohibited from asking consumers to perform tasks for them or members of their family</a:t>
            </a:r>
          </a:p>
          <a:p>
            <a:r>
              <a:rPr lang="en-US" sz="2000" dirty="0" smtClean="0"/>
              <a:t>Staff shall not give or receive gifts of a substantial nature to/from consumers</a:t>
            </a:r>
            <a:endParaRPr lang="en-US" sz="2000" dirty="0"/>
          </a:p>
        </p:txBody>
      </p:sp>
    </p:spTree>
    <p:extLst>
      <p:ext uri="{BB962C8B-B14F-4D97-AF65-F5344CB8AC3E}">
        <p14:creationId xmlns:p14="http://schemas.microsoft.com/office/powerpoint/2010/main" val="3891207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6400800" cy="685800"/>
          </a:xfrm>
        </p:spPr>
        <p:txBody>
          <a:bodyPr>
            <a:noAutofit/>
          </a:bodyPr>
          <a:lstStyle/>
          <a:p>
            <a:r>
              <a:rPr lang="en-US" sz="4000" dirty="0" smtClean="0"/>
              <a:t>Procedures continued</a:t>
            </a:r>
            <a:endParaRPr lang="en-US" sz="4000" dirty="0"/>
          </a:p>
        </p:txBody>
      </p:sp>
      <p:sp>
        <p:nvSpPr>
          <p:cNvPr id="3" name="Content Placeholder 2"/>
          <p:cNvSpPr>
            <a:spLocks noGrp="1"/>
          </p:cNvSpPr>
          <p:nvPr>
            <p:ph idx="1"/>
          </p:nvPr>
        </p:nvSpPr>
        <p:spPr>
          <a:xfrm>
            <a:off x="1371600" y="2133600"/>
            <a:ext cx="6400800" cy="3733800"/>
          </a:xfrm>
        </p:spPr>
        <p:txBody>
          <a:bodyPr>
            <a:normAutofit/>
          </a:bodyPr>
          <a:lstStyle/>
          <a:p>
            <a:r>
              <a:rPr lang="en-US" sz="2000" dirty="0" smtClean="0"/>
              <a:t>All consumers have the right to file a grievance</a:t>
            </a:r>
          </a:p>
          <a:p>
            <a:r>
              <a:rPr lang="en-US" sz="2000" dirty="0" smtClean="0"/>
              <a:t>All consumers will be informed of the due process for filing a grievance at the time of admission</a:t>
            </a:r>
          </a:p>
          <a:p>
            <a:pPr lvl="1"/>
            <a:r>
              <a:rPr lang="en-US" sz="2000" dirty="0" smtClean="0"/>
              <a:t>Resolve issues with Hab. Tech./Unit Supervisor</a:t>
            </a:r>
          </a:p>
          <a:p>
            <a:pPr lvl="1"/>
            <a:r>
              <a:rPr lang="en-US" sz="2000" dirty="0" smtClean="0"/>
              <a:t>Address with Assistant Director then Executive Director</a:t>
            </a:r>
          </a:p>
          <a:p>
            <a:pPr lvl="1"/>
            <a:r>
              <a:rPr lang="en-US" sz="2000" dirty="0" smtClean="0"/>
              <a:t>Board of Directors</a:t>
            </a:r>
          </a:p>
          <a:p>
            <a:pPr lvl="1"/>
            <a:r>
              <a:rPr lang="en-US" sz="2000" dirty="0" smtClean="0"/>
              <a:t>Cardinal Innovations’ Client Rights Committee</a:t>
            </a:r>
          </a:p>
          <a:p>
            <a:pPr lvl="1"/>
            <a:r>
              <a:rPr lang="en-US" sz="2000" dirty="0" smtClean="0"/>
              <a:t>Disability Rights North Carolina</a:t>
            </a:r>
          </a:p>
        </p:txBody>
      </p:sp>
    </p:spTree>
    <p:extLst>
      <p:ext uri="{BB962C8B-B14F-4D97-AF65-F5344CB8AC3E}">
        <p14:creationId xmlns:p14="http://schemas.microsoft.com/office/powerpoint/2010/main" val="4252862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6400800" cy="685800"/>
          </a:xfrm>
        </p:spPr>
        <p:txBody>
          <a:bodyPr>
            <a:noAutofit/>
          </a:bodyPr>
          <a:lstStyle/>
          <a:p>
            <a:r>
              <a:rPr lang="en-US" sz="4000" dirty="0" smtClean="0"/>
              <a:t>Procedures continued</a:t>
            </a:r>
            <a:endParaRPr lang="en-US" sz="4000" dirty="0"/>
          </a:p>
        </p:txBody>
      </p:sp>
      <p:sp>
        <p:nvSpPr>
          <p:cNvPr id="3" name="Content Placeholder 2"/>
          <p:cNvSpPr>
            <a:spLocks noGrp="1"/>
          </p:cNvSpPr>
          <p:nvPr>
            <p:ph idx="1"/>
          </p:nvPr>
        </p:nvSpPr>
        <p:spPr/>
        <p:txBody>
          <a:bodyPr>
            <a:normAutofit/>
          </a:bodyPr>
          <a:lstStyle/>
          <a:p>
            <a:r>
              <a:rPr lang="en-US" sz="2000" dirty="0" smtClean="0"/>
              <a:t>Consumers will be given a written copy of their rights</a:t>
            </a:r>
          </a:p>
          <a:p>
            <a:r>
              <a:rPr lang="en-US" sz="2000" dirty="0" smtClean="0"/>
              <a:t>Staff are required to explain rights to consumers</a:t>
            </a:r>
          </a:p>
          <a:p>
            <a:r>
              <a:rPr lang="en-US" sz="2000" dirty="0" smtClean="0"/>
              <a:t>Explanation of any rules consumers are expected to follow</a:t>
            </a:r>
          </a:p>
          <a:p>
            <a:r>
              <a:rPr lang="en-US" sz="2000" dirty="0" smtClean="0"/>
              <a:t>All new staff shall receive information about the rights of consumers and engage in periodic trainings.</a:t>
            </a:r>
            <a:endParaRPr lang="en-US" sz="2000" dirty="0"/>
          </a:p>
        </p:txBody>
      </p:sp>
    </p:spTree>
    <p:extLst>
      <p:ext uri="{BB962C8B-B14F-4D97-AF65-F5344CB8AC3E}">
        <p14:creationId xmlns:p14="http://schemas.microsoft.com/office/powerpoint/2010/main" val="3366993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00200"/>
            <a:ext cx="6400800" cy="685800"/>
          </a:xfrm>
        </p:spPr>
        <p:txBody>
          <a:bodyPr>
            <a:noAutofit/>
          </a:bodyPr>
          <a:lstStyle/>
          <a:p>
            <a:r>
              <a:rPr lang="en-US" sz="4000" dirty="0">
                <a:solidFill>
                  <a:prstClr val="black"/>
                </a:solidFill>
              </a:rPr>
              <a:t>Confidentiality</a:t>
            </a:r>
            <a:br>
              <a:rPr lang="en-US" sz="4000" dirty="0">
                <a:solidFill>
                  <a:prstClr val="black"/>
                </a:solidFill>
              </a:rPr>
            </a:br>
            <a:r>
              <a:rPr lang="en-US" sz="4000" dirty="0">
                <a:solidFill>
                  <a:prstClr val="black"/>
                </a:solidFill>
              </a:rPr>
              <a:t>/hipAa</a:t>
            </a:r>
            <a:endParaRPr lang="en-US" sz="4000" dirty="0"/>
          </a:p>
        </p:txBody>
      </p:sp>
      <p:sp>
        <p:nvSpPr>
          <p:cNvPr id="3" name="Content Placeholder 2"/>
          <p:cNvSpPr>
            <a:spLocks noGrp="1"/>
          </p:cNvSpPr>
          <p:nvPr>
            <p:ph idx="1"/>
          </p:nvPr>
        </p:nvSpPr>
        <p:spPr>
          <a:xfrm>
            <a:off x="1371600" y="2286000"/>
            <a:ext cx="6400800" cy="3429000"/>
          </a:xfrm>
        </p:spPr>
        <p:txBody>
          <a:bodyPr>
            <a:normAutofit fontScale="92500" lnSpcReduction="20000"/>
          </a:bodyPr>
          <a:lstStyle/>
          <a:p>
            <a:pPr indent="0">
              <a:buNone/>
            </a:pPr>
            <a:r>
              <a:rPr lang="en-US" sz="2800" dirty="0" smtClean="0"/>
              <a:t>What is HIPAA?</a:t>
            </a:r>
          </a:p>
          <a:p>
            <a:pPr marL="457200" indent="-457200"/>
            <a:r>
              <a:rPr lang="en-US" sz="2800" dirty="0" smtClean="0"/>
              <a:t>The Health Insurance Portability and Accountability Act of 1996 began to help individuals keep their health insurance coverage as they moved from one job to another.</a:t>
            </a:r>
            <a:endParaRPr lang="en-US" sz="2800" dirty="0"/>
          </a:p>
        </p:txBody>
      </p:sp>
    </p:spTree>
    <p:extLst>
      <p:ext uri="{BB962C8B-B14F-4D97-AF65-F5344CB8AC3E}">
        <p14:creationId xmlns:p14="http://schemas.microsoft.com/office/powerpoint/2010/main" val="1508311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6400800" cy="685800"/>
          </a:xfrm>
        </p:spPr>
        <p:txBody>
          <a:bodyPr>
            <a:noAutofit/>
          </a:bodyPr>
          <a:lstStyle/>
          <a:p>
            <a:r>
              <a:rPr lang="en-US" sz="4000" dirty="0"/>
              <a:t>Confidentiality</a:t>
            </a:r>
            <a:br>
              <a:rPr lang="en-US" sz="4000" dirty="0"/>
            </a:br>
            <a:r>
              <a:rPr lang="en-US" sz="4000" dirty="0"/>
              <a:t>/hipAa</a:t>
            </a:r>
          </a:p>
        </p:txBody>
      </p:sp>
      <p:sp>
        <p:nvSpPr>
          <p:cNvPr id="3" name="Content Placeholder 2"/>
          <p:cNvSpPr>
            <a:spLocks noGrp="1"/>
          </p:cNvSpPr>
          <p:nvPr>
            <p:ph idx="1"/>
          </p:nvPr>
        </p:nvSpPr>
        <p:spPr>
          <a:xfrm>
            <a:off x="1371600" y="2362200"/>
            <a:ext cx="6400800" cy="3048001"/>
          </a:xfrm>
        </p:spPr>
        <p:txBody>
          <a:bodyPr>
            <a:noAutofit/>
          </a:bodyPr>
          <a:lstStyle/>
          <a:p>
            <a:r>
              <a:rPr lang="en-US" sz="2800" dirty="0" smtClean="0"/>
              <a:t>What we think of as HIPAA is only a small part (Title II) of this act, which protects privacy, confidentiality, integrity, and availability of an individual’s healthcare information.</a:t>
            </a:r>
            <a:endParaRPr lang="en-US" sz="2800" dirty="0"/>
          </a:p>
        </p:txBody>
      </p:sp>
    </p:spTree>
    <p:extLst>
      <p:ext uri="{BB962C8B-B14F-4D97-AF65-F5344CB8AC3E}">
        <p14:creationId xmlns:p14="http://schemas.microsoft.com/office/powerpoint/2010/main" val="2073047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390" y="1522750"/>
            <a:ext cx="6400800" cy="685800"/>
          </a:xfrm>
        </p:spPr>
        <p:txBody>
          <a:bodyPr>
            <a:noAutofit/>
          </a:bodyPr>
          <a:lstStyle/>
          <a:p>
            <a:r>
              <a:rPr lang="en-US" sz="4000" dirty="0">
                <a:solidFill>
                  <a:prstClr val="black"/>
                </a:solidFill>
              </a:rPr>
              <a:t>Confidentiality</a:t>
            </a:r>
            <a:br>
              <a:rPr lang="en-US" sz="4000" dirty="0">
                <a:solidFill>
                  <a:prstClr val="black"/>
                </a:solidFill>
              </a:rPr>
            </a:br>
            <a:r>
              <a:rPr lang="en-US" sz="4000" dirty="0">
                <a:solidFill>
                  <a:prstClr val="black"/>
                </a:solidFill>
              </a:rPr>
              <a:t>/hipAa</a:t>
            </a:r>
            <a:endParaRPr lang="en-US" sz="4000" dirty="0"/>
          </a:p>
        </p:txBody>
      </p:sp>
      <p:sp>
        <p:nvSpPr>
          <p:cNvPr id="3" name="Content Placeholder 2"/>
          <p:cNvSpPr>
            <a:spLocks noGrp="1"/>
          </p:cNvSpPr>
          <p:nvPr>
            <p:ph idx="1"/>
          </p:nvPr>
        </p:nvSpPr>
        <p:spPr>
          <a:xfrm>
            <a:off x="1371600" y="2362200"/>
            <a:ext cx="6400800" cy="3048001"/>
          </a:xfrm>
        </p:spPr>
        <p:txBody>
          <a:bodyPr>
            <a:noAutofit/>
          </a:bodyPr>
          <a:lstStyle/>
          <a:p>
            <a:r>
              <a:rPr lang="en-US" sz="2200" dirty="0" smtClean="0"/>
              <a:t>In the past, there have been few or weak penalties for breaching confidential health information.  </a:t>
            </a:r>
          </a:p>
          <a:p>
            <a:r>
              <a:rPr lang="en-US" sz="2200" dirty="0" smtClean="0"/>
              <a:t>With the passage of the HITECH (Health Information Technology for Economic and Clinical Health) Act in 2009 as part of the American Recovery and Reinvestment Act, things have changed.</a:t>
            </a:r>
            <a:endParaRPr lang="en-US" sz="2200" dirty="0"/>
          </a:p>
        </p:txBody>
      </p:sp>
    </p:spTree>
    <p:extLst>
      <p:ext uri="{BB962C8B-B14F-4D97-AF65-F5344CB8AC3E}">
        <p14:creationId xmlns:p14="http://schemas.microsoft.com/office/powerpoint/2010/main" val="1476845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6400800" cy="685800"/>
          </a:xfrm>
        </p:spPr>
        <p:txBody>
          <a:bodyPr>
            <a:noAutofit/>
          </a:bodyPr>
          <a:lstStyle/>
          <a:p>
            <a:r>
              <a:rPr lang="en-US" sz="4000" dirty="0">
                <a:solidFill>
                  <a:prstClr val="black"/>
                </a:solidFill>
              </a:rPr>
              <a:t>Confidentiality</a:t>
            </a:r>
            <a:br>
              <a:rPr lang="en-US" sz="4000" dirty="0">
                <a:solidFill>
                  <a:prstClr val="black"/>
                </a:solidFill>
              </a:rPr>
            </a:br>
            <a:r>
              <a:rPr lang="en-US" sz="4000" dirty="0">
                <a:solidFill>
                  <a:prstClr val="black"/>
                </a:solidFill>
              </a:rPr>
              <a:t>/hipAa</a:t>
            </a:r>
            <a:endParaRPr lang="en-US" sz="4000"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62200"/>
            <a:ext cx="6553200" cy="3156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091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6400800" cy="685800"/>
          </a:xfrm>
        </p:spPr>
        <p:txBody>
          <a:bodyPr>
            <a:noAutofit/>
          </a:bodyPr>
          <a:lstStyle/>
          <a:p>
            <a:r>
              <a:rPr lang="en-US" sz="4000" dirty="0">
                <a:solidFill>
                  <a:prstClr val="black"/>
                </a:solidFill>
              </a:rPr>
              <a:t>Confidentiality</a:t>
            </a:r>
            <a:br>
              <a:rPr lang="en-US" sz="4000" dirty="0">
                <a:solidFill>
                  <a:prstClr val="black"/>
                </a:solidFill>
              </a:rPr>
            </a:br>
            <a:r>
              <a:rPr lang="en-US" sz="4000" dirty="0">
                <a:solidFill>
                  <a:prstClr val="black"/>
                </a:solidFill>
              </a:rPr>
              <a:t>/hipAa</a:t>
            </a:r>
            <a:endParaRPr lang="en-US" sz="4000" dirty="0"/>
          </a:p>
        </p:txBody>
      </p:sp>
      <p:sp>
        <p:nvSpPr>
          <p:cNvPr id="3" name="Content Placeholder 2"/>
          <p:cNvSpPr>
            <a:spLocks noGrp="1"/>
          </p:cNvSpPr>
          <p:nvPr>
            <p:ph idx="1"/>
          </p:nvPr>
        </p:nvSpPr>
        <p:spPr>
          <a:xfrm>
            <a:off x="1295400" y="2286000"/>
            <a:ext cx="6781800" cy="3200401"/>
          </a:xfrm>
        </p:spPr>
        <p:txBody>
          <a:bodyPr>
            <a:noAutofit/>
          </a:bodyPr>
          <a:lstStyle/>
          <a:p>
            <a:r>
              <a:rPr lang="en-US" sz="2200" dirty="0" smtClean="0"/>
              <a:t>HITECH Act extends civil and criminal liability under HIPAA to business associates of other HIPAA covered entities, includes provisions for imprisonment of violators, and clarifies that criminal penalties may apply to an individual or employee of a covered entity that obtains PHI (protected health information) without authorization.</a:t>
            </a:r>
            <a:endParaRPr lang="en-US" sz="2200" dirty="0"/>
          </a:p>
        </p:txBody>
      </p:sp>
    </p:spTree>
    <p:extLst>
      <p:ext uri="{BB962C8B-B14F-4D97-AF65-F5344CB8AC3E}">
        <p14:creationId xmlns:p14="http://schemas.microsoft.com/office/powerpoint/2010/main" val="3654996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685800"/>
          </a:xfrm>
        </p:spPr>
        <p:txBody>
          <a:bodyPr>
            <a:normAutofit fontScale="90000"/>
          </a:bodyPr>
          <a:lstStyle/>
          <a:p>
            <a:r>
              <a:rPr lang="en-US" sz="4000" dirty="0">
                <a:solidFill>
                  <a:prstClr val="black"/>
                </a:solidFill>
              </a:rPr>
              <a:t>Confidentiality</a:t>
            </a:r>
            <a:br>
              <a:rPr lang="en-US" sz="4000" dirty="0">
                <a:solidFill>
                  <a:prstClr val="black"/>
                </a:solidFill>
              </a:rPr>
            </a:br>
            <a:r>
              <a:rPr lang="en-US" sz="4000" dirty="0">
                <a:solidFill>
                  <a:prstClr val="black"/>
                </a:solidFill>
              </a:rPr>
              <a:t>/hipAa</a:t>
            </a:r>
            <a:endParaRPr lang="en-US" dirty="0"/>
          </a:p>
        </p:txBody>
      </p:sp>
      <p:sp>
        <p:nvSpPr>
          <p:cNvPr id="3" name="Content Placeholder 2"/>
          <p:cNvSpPr>
            <a:spLocks noGrp="1"/>
          </p:cNvSpPr>
          <p:nvPr>
            <p:ph idx="1"/>
          </p:nvPr>
        </p:nvSpPr>
        <p:spPr/>
        <p:txBody>
          <a:bodyPr>
            <a:normAutofit/>
          </a:bodyPr>
          <a:lstStyle/>
          <a:p>
            <a:r>
              <a:rPr lang="en-US" sz="2000" dirty="0" smtClean="0"/>
              <a:t>Penalties can range from $10,000 to $50,000 per violation.</a:t>
            </a:r>
          </a:p>
          <a:p>
            <a:r>
              <a:rPr lang="en-US" sz="2000" dirty="0" smtClean="0"/>
              <a:t>The minimum penalty for a violation caused by willful neglect is $50,000.</a:t>
            </a:r>
          </a:p>
          <a:p>
            <a:r>
              <a:rPr lang="en-US" sz="2000" dirty="0" smtClean="0"/>
              <a:t>The Office of Civil Rights has the discretion to impose penalties in cases of violations due to willful neglect instead of first attempting to resolve the matter through informal means.</a:t>
            </a:r>
            <a:endParaRPr lang="en-US" sz="2000" dirty="0"/>
          </a:p>
        </p:txBody>
      </p:sp>
    </p:spTree>
    <p:extLst>
      <p:ext uri="{BB962C8B-B14F-4D97-AF65-F5344CB8AC3E}">
        <p14:creationId xmlns:p14="http://schemas.microsoft.com/office/powerpoint/2010/main" val="2291051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1143000"/>
          </a:xfrm>
        </p:spPr>
        <p:txBody>
          <a:bodyPr>
            <a:normAutofit fontScale="90000"/>
          </a:bodyPr>
          <a:lstStyle/>
          <a:p>
            <a:r>
              <a:rPr lang="en-US" dirty="0" smtClean="0"/>
              <a:t>Core competencies/ client rights</a:t>
            </a:r>
            <a:endParaRPr lang="en-US" dirty="0"/>
          </a:p>
        </p:txBody>
      </p:sp>
      <p:sp>
        <p:nvSpPr>
          <p:cNvPr id="3" name="Content Placeholder 2"/>
          <p:cNvSpPr>
            <a:spLocks noGrp="1"/>
          </p:cNvSpPr>
          <p:nvPr>
            <p:ph idx="1"/>
          </p:nvPr>
        </p:nvSpPr>
        <p:spPr/>
        <p:txBody>
          <a:bodyPr>
            <a:normAutofit/>
          </a:bodyPr>
          <a:lstStyle/>
          <a:p>
            <a:r>
              <a:rPr lang="en-US" sz="3600" dirty="0" smtClean="0"/>
              <a:t>Foundations of Client Rights</a:t>
            </a:r>
          </a:p>
          <a:p>
            <a:r>
              <a:rPr lang="en-US" sz="3600" dirty="0" smtClean="0"/>
              <a:t>Confidentiality Rules &amp; HIPAA</a:t>
            </a:r>
          </a:p>
          <a:p>
            <a:r>
              <a:rPr lang="en-US" sz="3600" dirty="0" smtClean="0"/>
              <a:t>Abuse and Neglect</a:t>
            </a:r>
            <a:endParaRPr lang="en-US" sz="3600" dirty="0"/>
          </a:p>
        </p:txBody>
      </p:sp>
    </p:spTree>
    <p:extLst>
      <p:ext uri="{BB962C8B-B14F-4D97-AF65-F5344CB8AC3E}">
        <p14:creationId xmlns:p14="http://schemas.microsoft.com/office/powerpoint/2010/main" val="2847310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t>There is now a new rule that any improper use or disclosure of PHI is presumed to be a breach unless it is proven that there was a low probability that the PHI was compromised.</a:t>
            </a:r>
          </a:p>
          <a:p>
            <a:r>
              <a:rPr lang="en-US" sz="2000" dirty="0" smtClean="0"/>
              <a:t>Another new rule determines whether patients, the government, and the media must be informed of any breaches of unsecured PHI</a:t>
            </a:r>
            <a:r>
              <a:rPr lang="en-US" dirty="0" smtClean="0"/>
              <a:t>.</a:t>
            </a:r>
            <a:endParaRPr lang="en-US" dirty="0"/>
          </a:p>
        </p:txBody>
      </p:sp>
      <p:sp>
        <p:nvSpPr>
          <p:cNvPr id="4" name="Title 1"/>
          <p:cNvSpPr>
            <a:spLocks noGrp="1"/>
          </p:cNvSpPr>
          <p:nvPr>
            <p:ph type="title"/>
          </p:nvPr>
        </p:nvSpPr>
        <p:spPr>
          <a:xfrm>
            <a:off x="1295400" y="1447800"/>
            <a:ext cx="6400800" cy="685800"/>
          </a:xfrm>
        </p:spPr>
        <p:txBody>
          <a:bodyPr>
            <a:normAutofit fontScale="90000"/>
          </a:bodyPr>
          <a:lstStyle/>
          <a:p>
            <a:r>
              <a:rPr lang="en-US" sz="4000" dirty="0">
                <a:solidFill>
                  <a:prstClr val="black"/>
                </a:solidFill>
              </a:rPr>
              <a:t>Confidentiality</a:t>
            </a:r>
            <a:br>
              <a:rPr lang="en-US" sz="4000" dirty="0">
                <a:solidFill>
                  <a:prstClr val="black"/>
                </a:solidFill>
              </a:rPr>
            </a:br>
            <a:r>
              <a:rPr lang="en-US" sz="4000" dirty="0">
                <a:solidFill>
                  <a:prstClr val="black"/>
                </a:solidFill>
              </a:rPr>
              <a:t>/hipAa</a:t>
            </a:r>
            <a:endParaRPr lang="en-US" dirty="0"/>
          </a:p>
        </p:txBody>
      </p:sp>
    </p:spTree>
    <p:extLst>
      <p:ext uri="{BB962C8B-B14F-4D97-AF65-F5344CB8AC3E}">
        <p14:creationId xmlns:p14="http://schemas.microsoft.com/office/powerpoint/2010/main" val="1824581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6400800" cy="685800"/>
          </a:xfrm>
        </p:spPr>
        <p:txBody>
          <a:bodyPr>
            <a:noAutofit/>
          </a:bodyPr>
          <a:lstStyle/>
          <a:p>
            <a:r>
              <a:rPr lang="en-US" sz="4000" dirty="0" smtClean="0"/>
              <a:t>Confidentiality</a:t>
            </a:r>
            <a:br>
              <a:rPr lang="en-US" sz="4000" dirty="0" smtClean="0"/>
            </a:br>
            <a:r>
              <a:rPr lang="en-US" sz="4000" dirty="0" smtClean="0"/>
              <a:t>/hipAa</a:t>
            </a:r>
            <a:endParaRPr lang="en-US" sz="4000" dirty="0"/>
          </a:p>
        </p:txBody>
      </p:sp>
      <p:sp>
        <p:nvSpPr>
          <p:cNvPr id="3" name="Content Placeholder 2"/>
          <p:cNvSpPr>
            <a:spLocks noGrp="1"/>
          </p:cNvSpPr>
          <p:nvPr>
            <p:ph idx="1"/>
          </p:nvPr>
        </p:nvSpPr>
        <p:spPr>
          <a:xfrm>
            <a:off x="762000" y="2133600"/>
            <a:ext cx="7543800" cy="3657600"/>
          </a:xfrm>
        </p:spPr>
        <p:txBody>
          <a:bodyPr>
            <a:noAutofit/>
          </a:bodyPr>
          <a:lstStyle/>
          <a:p>
            <a:r>
              <a:rPr lang="en-US" dirty="0" smtClean="0"/>
              <a:t>Confidential information cannot be released without a signed authorization of release (must be signed by consumer or consumer’s guardian)</a:t>
            </a:r>
          </a:p>
          <a:p>
            <a:r>
              <a:rPr lang="en-US" dirty="0" smtClean="0"/>
              <a:t>If consumer is signing, must be told what the release is for and that they can withhold consent</a:t>
            </a:r>
          </a:p>
          <a:p>
            <a:r>
              <a:rPr lang="en-US" dirty="0" smtClean="0"/>
              <a:t>Releases are good only for one year</a:t>
            </a:r>
          </a:p>
          <a:p>
            <a:r>
              <a:rPr lang="en-US" dirty="0" smtClean="0"/>
              <a:t>People who can release information:  Executive Director, Assistant Director</a:t>
            </a:r>
          </a:p>
          <a:p>
            <a:r>
              <a:rPr lang="en-US" dirty="0" smtClean="0"/>
              <a:t>Release will be documented in consumer’s file</a:t>
            </a:r>
            <a:endParaRPr lang="en-US" dirty="0"/>
          </a:p>
        </p:txBody>
      </p:sp>
    </p:spTree>
    <p:extLst>
      <p:ext uri="{BB962C8B-B14F-4D97-AF65-F5344CB8AC3E}">
        <p14:creationId xmlns:p14="http://schemas.microsoft.com/office/powerpoint/2010/main" val="695942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6400800" cy="685800"/>
          </a:xfrm>
        </p:spPr>
        <p:txBody>
          <a:bodyPr>
            <a:noAutofit/>
          </a:bodyPr>
          <a:lstStyle/>
          <a:p>
            <a:r>
              <a:rPr lang="en-US" sz="4000" dirty="0">
                <a:solidFill>
                  <a:prstClr val="black"/>
                </a:solidFill>
              </a:rPr>
              <a:t>Confidentiality</a:t>
            </a:r>
            <a:br>
              <a:rPr lang="en-US" sz="4000" dirty="0">
                <a:solidFill>
                  <a:prstClr val="black"/>
                </a:solidFill>
              </a:rPr>
            </a:br>
            <a:r>
              <a:rPr lang="en-US" sz="4000" dirty="0">
                <a:solidFill>
                  <a:prstClr val="black"/>
                </a:solidFill>
              </a:rPr>
              <a:t>/hipAa</a:t>
            </a:r>
            <a:endParaRPr lang="en-US" sz="4000" dirty="0"/>
          </a:p>
        </p:txBody>
      </p:sp>
      <p:sp>
        <p:nvSpPr>
          <p:cNvPr id="3" name="Content Placeholder 2"/>
          <p:cNvSpPr>
            <a:spLocks noGrp="1"/>
          </p:cNvSpPr>
          <p:nvPr>
            <p:ph idx="1"/>
          </p:nvPr>
        </p:nvSpPr>
        <p:spPr>
          <a:xfrm>
            <a:off x="914400" y="2286000"/>
            <a:ext cx="7239000" cy="3429000"/>
          </a:xfrm>
        </p:spPr>
        <p:txBody>
          <a:bodyPr>
            <a:normAutofit fontScale="92500" lnSpcReduction="20000"/>
          </a:bodyPr>
          <a:lstStyle/>
          <a:p>
            <a:r>
              <a:rPr lang="en-US" sz="1900" dirty="0" smtClean="0"/>
              <a:t>Shredding documents with full names on them. </a:t>
            </a:r>
          </a:p>
          <a:p>
            <a:r>
              <a:rPr lang="en-US" sz="1900" dirty="0" smtClean="0"/>
              <a:t>Not leaving documents with full names where others can see them.</a:t>
            </a:r>
          </a:p>
          <a:p>
            <a:r>
              <a:rPr lang="en-US" sz="1900" dirty="0" smtClean="0"/>
              <a:t>Not using full names in emails (unless encrypted to HIPAA standards), publications, notes that the public may see, etc.</a:t>
            </a:r>
          </a:p>
          <a:p>
            <a:r>
              <a:rPr lang="en-US" sz="1900" dirty="0" smtClean="0"/>
              <a:t>Double lock any protected health information.</a:t>
            </a:r>
          </a:p>
          <a:p>
            <a:r>
              <a:rPr lang="en-US" sz="1900" dirty="0" smtClean="0"/>
              <a:t>Don’t give out any information to someone you do not know over the phone.</a:t>
            </a:r>
          </a:p>
          <a:p>
            <a:r>
              <a:rPr lang="en-US" sz="1900" dirty="0" smtClean="0"/>
              <a:t>If you are not sure, don’t do it until you find out if its OK.</a:t>
            </a:r>
          </a:p>
          <a:p>
            <a:endParaRPr lang="en-US" dirty="0" smtClean="0"/>
          </a:p>
        </p:txBody>
      </p:sp>
    </p:spTree>
    <p:extLst>
      <p:ext uri="{BB962C8B-B14F-4D97-AF65-F5344CB8AC3E}">
        <p14:creationId xmlns:p14="http://schemas.microsoft.com/office/powerpoint/2010/main" val="1513392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6400800" cy="685800"/>
          </a:xfrm>
        </p:spPr>
        <p:txBody>
          <a:bodyPr>
            <a:noAutofit/>
          </a:bodyPr>
          <a:lstStyle/>
          <a:p>
            <a:r>
              <a:rPr lang="en-US" sz="4000" dirty="0">
                <a:solidFill>
                  <a:prstClr val="black"/>
                </a:solidFill>
              </a:rPr>
              <a:t>Confidentiality</a:t>
            </a:r>
            <a:br>
              <a:rPr lang="en-US" sz="4000" dirty="0">
                <a:solidFill>
                  <a:prstClr val="black"/>
                </a:solidFill>
              </a:rPr>
            </a:br>
            <a:r>
              <a:rPr lang="en-US" sz="4000" dirty="0">
                <a:solidFill>
                  <a:prstClr val="black"/>
                </a:solidFill>
              </a:rPr>
              <a:t>/hipAa</a:t>
            </a:r>
            <a:endParaRPr lang="en-US" sz="4000" dirty="0"/>
          </a:p>
        </p:txBody>
      </p:sp>
      <p:sp>
        <p:nvSpPr>
          <p:cNvPr id="3" name="Content Placeholder 2"/>
          <p:cNvSpPr>
            <a:spLocks noGrp="1"/>
          </p:cNvSpPr>
          <p:nvPr>
            <p:ph idx="1"/>
          </p:nvPr>
        </p:nvSpPr>
        <p:spPr>
          <a:xfrm>
            <a:off x="1295400" y="2209800"/>
            <a:ext cx="6477000" cy="3276601"/>
          </a:xfrm>
        </p:spPr>
        <p:txBody>
          <a:bodyPr>
            <a:noAutofit/>
          </a:bodyPr>
          <a:lstStyle/>
          <a:p>
            <a:pPr lvl="0" indent="0" algn="ctr">
              <a:buNone/>
            </a:pPr>
            <a:r>
              <a:rPr lang="en-US" sz="4800" dirty="0" smtClean="0"/>
              <a:t>Can we ever disclose information without consent?</a:t>
            </a:r>
            <a:endParaRPr lang="en-US" sz="4800" dirty="0"/>
          </a:p>
        </p:txBody>
      </p:sp>
    </p:spTree>
    <p:extLst>
      <p:ext uri="{BB962C8B-B14F-4D97-AF65-F5344CB8AC3E}">
        <p14:creationId xmlns:p14="http://schemas.microsoft.com/office/powerpoint/2010/main" val="88376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0613" y="1219200"/>
            <a:ext cx="7162800" cy="4429802"/>
          </a:xfrm>
          <a:prstGeom prst="rect">
            <a:avLst/>
          </a:prstGeom>
        </p:spPr>
        <p:txBody>
          <a:bodyPr wrap="square">
            <a:spAutoFit/>
          </a:bodyPr>
          <a:lstStyle/>
          <a:p>
            <a:pPr lvl="0" indent="-274320">
              <a:lnSpc>
                <a:spcPct val="150000"/>
              </a:lnSpc>
              <a:spcBef>
                <a:spcPct val="20000"/>
              </a:spcBef>
              <a:buFont typeface="Wingdings" pitchFamily="2" charset="2"/>
              <a:buChar char="v"/>
            </a:pPr>
            <a:r>
              <a:rPr lang="en-US" dirty="0">
                <a:solidFill>
                  <a:prstClr val="black"/>
                </a:solidFill>
              </a:rPr>
              <a:t>When there</a:t>
            </a:r>
            <a:r>
              <a:rPr lang="en-US" b="1" dirty="0">
                <a:solidFill>
                  <a:prstClr val="black"/>
                </a:solidFill>
              </a:rPr>
              <a:t> </a:t>
            </a:r>
            <a:r>
              <a:rPr lang="en-US" dirty="0">
                <a:solidFill>
                  <a:prstClr val="black"/>
                </a:solidFill>
              </a:rPr>
              <a:t>is a medical or psychiatric emergency involving </a:t>
            </a:r>
            <a:r>
              <a:rPr lang="en-US" dirty="0" smtClean="0">
                <a:solidFill>
                  <a:prstClr val="black"/>
                </a:solidFill>
              </a:rPr>
              <a:t>consumer </a:t>
            </a:r>
            <a:r>
              <a:rPr lang="en-US" dirty="0">
                <a:solidFill>
                  <a:prstClr val="black"/>
                </a:solidFill>
              </a:rPr>
              <a:t>health or safety or the safety of others.</a:t>
            </a:r>
          </a:p>
          <a:p>
            <a:pPr lvl="0" indent="-274320">
              <a:lnSpc>
                <a:spcPct val="150000"/>
              </a:lnSpc>
              <a:spcBef>
                <a:spcPct val="20000"/>
              </a:spcBef>
              <a:buFont typeface="Wingdings" pitchFamily="2" charset="2"/>
              <a:buChar char="v"/>
            </a:pPr>
            <a:r>
              <a:rPr lang="en-US" dirty="0">
                <a:solidFill>
                  <a:prstClr val="black"/>
                </a:solidFill>
              </a:rPr>
              <a:t>When </a:t>
            </a:r>
            <a:r>
              <a:rPr lang="en-US" dirty="0" smtClean="0">
                <a:solidFill>
                  <a:prstClr val="black"/>
                </a:solidFill>
              </a:rPr>
              <a:t>required </a:t>
            </a:r>
            <a:r>
              <a:rPr lang="en-US" dirty="0">
                <a:solidFill>
                  <a:prstClr val="black"/>
                </a:solidFill>
              </a:rPr>
              <a:t>by law to report instances of neglect or abuse of a child or disabled adult.</a:t>
            </a:r>
          </a:p>
          <a:p>
            <a:pPr lvl="0" indent="-274320">
              <a:lnSpc>
                <a:spcPct val="150000"/>
              </a:lnSpc>
              <a:spcBef>
                <a:spcPct val="20000"/>
              </a:spcBef>
              <a:buFont typeface="Wingdings" pitchFamily="2" charset="2"/>
              <a:buChar char="v"/>
            </a:pPr>
            <a:r>
              <a:rPr lang="en-US" dirty="0">
                <a:solidFill>
                  <a:prstClr val="black"/>
                </a:solidFill>
              </a:rPr>
              <a:t>When </a:t>
            </a:r>
            <a:r>
              <a:rPr lang="en-US" dirty="0" smtClean="0">
                <a:solidFill>
                  <a:prstClr val="black"/>
                </a:solidFill>
              </a:rPr>
              <a:t>responding </a:t>
            </a:r>
            <a:r>
              <a:rPr lang="en-US" dirty="0">
                <a:solidFill>
                  <a:prstClr val="black"/>
                </a:solidFill>
              </a:rPr>
              <a:t>to a court order or participating in a commitment proceeding.</a:t>
            </a:r>
          </a:p>
          <a:p>
            <a:pPr lvl="0" indent="-274320">
              <a:lnSpc>
                <a:spcPct val="150000"/>
              </a:lnSpc>
              <a:spcBef>
                <a:spcPct val="20000"/>
              </a:spcBef>
              <a:buFont typeface="Wingdings" pitchFamily="2" charset="2"/>
              <a:buChar char="v"/>
            </a:pPr>
            <a:r>
              <a:rPr lang="en-US" dirty="0">
                <a:solidFill>
                  <a:prstClr val="black"/>
                </a:solidFill>
              </a:rPr>
              <a:t>When </a:t>
            </a:r>
            <a:r>
              <a:rPr lang="en-US" dirty="0" smtClean="0">
                <a:solidFill>
                  <a:prstClr val="black"/>
                </a:solidFill>
              </a:rPr>
              <a:t>required </a:t>
            </a:r>
            <a:r>
              <a:rPr lang="en-US" dirty="0">
                <a:solidFill>
                  <a:prstClr val="black"/>
                </a:solidFill>
              </a:rPr>
              <a:t>by North Carolina Administrative Code to disclose physician information due to an incident that would cause health risk to other persons.</a:t>
            </a:r>
          </a:p>
          <a:p>
            <a:pPr lvl="0" indent="-274320">
              <a:lnSpc>
                <a:spcPct val="150000"/>
              </a:lnSpc>
              <a:spcBef>
                <a:spcPct val="20000"/>
              </a:spcBef>
              <a:buFont typeface="Wingdings" pitchFamily="2" charset="2"/>
              <a:buChar char="v"/>
            </a:pPr>
            <a:r>
              <a:rPr lang="en-US" dirty="0" smtClean="0">
                <a:solidFill>
                  <a:prstClr val="black"/>
                </a:solidFill>
              </a:rPr>
              <a:t>To </a:t>
            </a:r>
            <a:r>
              <a:rPr lang="en-US" dirty="0">
                <a:solidFill>
                  <a:prstClr val="black"/>
                </a:solidFill>
              </a:rPr>
              <a:t>the NC Department of Corrections.</a:t>
            </a:r>
          </a:p>
        </p:txBody>
      </p:sp>
    </p:spTree>
    <p:extLst>
      <p:ext uri="{BB962C8B-B14F-4D97-AF65-F5344CB8AC3E}">
        <p14:creationId xmlns:p14="http://schemas.microsoft.com/office/powerpoint/2010/main" val="1215257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Abuse and neglect</a:t>
            </a:r>
            <a:endParaRPr lang="en-US" sz="4000" dirty="0"/>
          </a:p>
        </p:txBody>
      </p:sp>
      <p:sp>
        <p:nvSpPr>
          <p:cNvPr id="3" name="Content Placeholder 2"/>
          <p:cNvSpPr>
            <a:spLocks noGrp="1"/>
          </p:cNvSpPr>
          <p:nvPr>
            <p:ph idx="1"/>
          </p:nvPr>
        </p:nvSpPr>
        <p:spPr/>
        <p:txBody>
          <a:bodyPr>
            <a:normAutofit/>
          </a:bodyPr>
          <a:lstStyle/>
          <a:p>
            <a:r>
              <a:rPr lang="en-US" sz="2000" dirty="0" smtClean="0"/>
              <a:t>Who do I report abuse, neglect, or exploitation to?</a:t>
            </a:r>
          </a:p>
          <a:p>
            <a:pPr lvl="1"/>
            <a:r>
              <a:rPr lang="en-US" sz="2000" dirty="0" smtClean="0"/>
              <a:t>Immediately report to supervisor.</a:t>
            </a:r>
          </a:p>
          <a:p>
            <a:pPr lvl="1"/>
            <a:r>
              <a:rPr lang="en-US" sz="2000" dirty="0" smtClean="0"/>
              <a:t>Supervisor will make a report to DSS, APS, and consumer’s case manager and an IRIS report will be filed.</a:t>
            </a:r>
          </a:p>
          <a:p>
            <a:pPr lvl="1"/>
            <a:r>
              <a:rPr lang="en-US" sz="2000" dirty="0" smtClean="0"/>
              <a:t>Report will be filed within 24 hours.</a:t>
            </a:r>
          </a:p>
        </p:txBody>
      </p:sp>
    </p:spTree>
    <p:extLst>
      <p:ext uri="{BB962C8B-B14F-4D97-AF65-F5344CB8AC3E}">
        <p14:creationId xmlns:p14="http://schemas.microsoft.com/office/powerpoint/2010/main" val="2387920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6400800" cy="685800"/>
          </a:xfrm>
        </p:spPr>
        <p:txBody>
          <a:bodyPr>
            <a:noAutofit/>
          </a:bodyPr>
          <a:lstStyle/>
          <a:p>
            <a:r>
              <a:rPr lang="en-US" sz="4000" dirty="0" smtClean="0"/>
              <a:t>Abuse and Neglect Continued</a:t>
            </a:r>
            <a:endParaRPr lang="en-US" sz="4000" dirty="0"/>
          </a:p>
        </p:txBody>
      </p:sp>
      <p:sp>
        <p:nvSpPr>
          <p:cNvPr id="3" name="Content Placeholder 2"/>
          <p:cNvSpPr>
            <a:spLocks noGrp="1"/>
          </p:cNvSpPr>
          <p:nvPr>
            <p:ph idx="1"/>
          </p:nvPr>
        </p:nvSpPr>
        <p:spPr/>
        <p:txBody>
          <a:bodyPr>
            <a:normAutofit/>
          </a:bodyPr>
          <a:lstStyle/>
          <a:p>
            <a:r>
              <a:rPr lang="en-US" sz="2000" dirty="0" smtClean="0"/>
              <a:t>If you make a report your identity will not be disclosed without your consent except to investigator/prosecutor or when disclosure is legally compelled.</a:t>
            </a:r>
          </a:p>
          <a:p>
            <a:r>
              <a:rPr lang="en-US" sz="2000" dirty="0" smtClean="0"/>
              <a:t>Employee making report in good faith is immune from any civil liabilities.</a:t>
            </a:r>
          </a:p>
          <a:p>
            <a:r>
              <a:rPr lang="en-US" sz="2000" dirty="0" smtClean="0"/>
              <a:t>Staff have a duty to report under NC laws.</a:t>
            </a:r>
            <a:endParaRPr lang="en-US" sz="2000" dirty="0"/>
          </a:p>
        </p:txBody>
      </p:sp>
    </p:spTree>
    <p:extLst>
      <p:ext uri="{BB962C8B-B14F-4D97-AF65-F5344CB8AC3E}">
        <p14:creationId xmlns:p14="http://schemas.microsoft.com/office/powerpoint/2010/main" val="8953524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6400800" cy="685800"/>
          </a:xfrm>
        </p:spPr>
        <p:txBody>
          <a:bodyPr>
            <a:noAutofit/>
          </a:bodyPr>
          <a:lstStyle/>
          <a:p>
            <a:r>
              <a:rPr lang="en-US" sz="4000" dirty="0" smtClean="0"/>
              <a:t>Abuse and neglect continued</a:t>
            </a:r>
            <a:endParaRPr lang="en-US" sz="4000" dirty="0"/>
          </a:p>
        </p:txBody>
      </p:sp>
      <p:sp>
        <p:nvSpPr>
          <p:cNvPr id="3" name="Content Placeholder 2"/>
          <p:cNvSpPr>
            <a:spLocks noGrp="1"/>
          </p:cNvSpPr>
          <p:nvPr>
            <p:ph idx="1"/>
          </p:nvPr>
        </p:nvSpPr>
        <p:spPr/>
        <p:txBody>
          <a:bodyPr>
            <a:normAutofit/>
          </a:bodyPr>
          <a:lstStyle/>
          <a:p>
            <a:r>
              <a:rPr lang="en-US" sz="2000" dirty="0" smtClean="0"/>
              <a:t>What is reported?</a:t>
            </a:r>
          </a:p>
          <a:p>
            <a:pPr lvl="1"/>
            <a:r>
              <a:rPr lang="en-US" sz="2000" dirty="0" smtClean="0"/>
              <a:t>Any suspected abuse of a client.  You do not have to see the abuse, see any marks, or even be sure that the abuse took place.</a:t>
            </a:r>
          </a:p>
          <a:p>
            <a:pPr lvl="1"/>
            <a:r>
              <a:rPr lang="en-US" sz="2000" dirty="0" smtClean="0"/>
              <a:t>Things to report:  hitting, pushing, shoving, forcing food or medication, not giving food or medication, isolation, name calling, sexual abuse, any rights violations, etc.</a:t>
            </a:r>
            <a:endParaRPr lang="en-US" sz="2000" dirty="0"/>
          </a:p>
        </p:txBody>
      </p:sp>
    </p:spTree>
    <p:extLst>
      <p:ext uri="{BB962C8B-B14F-4D97-AF65-F5344CB8AC3E}">
        <p14:creationId xmlns:p14="http://schemas.microsoft.com/office/powerpoint/2010/main" val="1062760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6400800" cy="685800"/>
          </a:xfrm>
        </p:spPr>
        <p:txBody>
          <a:bodyPr>
            <a:noAutofit/>
          </a:bodyPr>
          <a:lstStyle/>
          <a:p>
            <a:r>
              <a:rPr lang="en-US" sz="4000" dirty="0" smtClean="0"/>
              <a:t>Abuse and neglect continued</a:t>
            </a:r>
            <a:endParaRPr lang="en-US" sz="4000" dirty="0"/>
          </a:p>
        </p:txBody>
      </p:sp>
      <p:sp>
        <p:nvSpPr>
          <p:cNvPr id="3" name="Content Placeholder 2"/>
          <p:cNvSpPr>
            <a:spLocks noGrp="1"/>
          </p:cNvSpPr>
          <p:nvPr>
            <p:ph idx="1"/>
          </p:nvPr>
        </p:nvSpPr>
        <p:spPr/>
        <p:txBody>
          <a:bodyPr>
            <a:normAutofit/>
          </a:bodyPr>
          <a:lstStyle/>
          <a:p>
            <a:r>
              <a:rPr lang="en-US" sz="2000" dirty="0" smtClean="0"/>
              <a:t>What if I see it happen?</a:t>
            </a:r>
          </a:p>
          <a:p>
            <a:pPr lvl="1"/>
            <a:r>
              <a:rPr lang="en-US" sz="2000" dirty="0" smtClean="0"/>
              <a:t>Staff have a responsibility to intervene and prevent, if possible, any instance of abuse or neglect by anyone towards a consumer.</a:t>
            </a:r>
          </a:p>
          <a:p>
            <a:pPr lvl="1"/>
            <a:r>
              <a:rPr lang="en-US" sz="2000" dirty="0" smtClean="0"/>
              <a:t>This does not negate your responsibility to report such abuse or neglect.  If you see a co-worker being abusive and you approach them and discuss it, you still must make a report to your supervisor.</a:t>
            </a:r>
            <a:endParaRPr lang="en-US" sz="2000" dirty="0"/>
          </a:p>
        </p:txBody>
      </p:sp>
    </p:spTree>
    <p:extLst>
      <p:ext uri="{BB962C8B-B14F-4D97-AF65-F5344CB8AC3E}">
        <p14:creationId xmlns:p14="http://schemas.microsoft.com/office/powerpoint/2010/main" val="109671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foundations</a:t>
            </a:r>
            <a:endParaRPr lang="en-US" dirty="0"/>
          </a:p>
        </p:txBody>
      </p:sp>
      <p:sp>
        <p:nvSpPr>
          <p:cNvPr id="3" name="Content Placeholder 2"/>
          <p:cNvSpPr>
            <a:spLocks noGrp="1"/>
          </p:cNvSpPr>
          <p:nvPr>
            <p:ph idx="1"/>
          </p:nvPr>
        </p:nvSpPr>
        <p:spPr>
          <a:xfrm>
            <a:off x="990600" y="2438400"/>
            <a:ext cx="7162800" cy="3048001"/>
          </a:xfrm>
        </p:spPr>
        <p:txBody>
          <a:bodyPr>
            <a:noAutofit/>
          </a:bodyPr>
          <a:lstStyle/>
          <a:p>
            <a:r>
              <a:rPr lang="en-US" sz="3600" dirty="0" smtClean="0"/>
              <a:t>NC General Statute 122-C</a:t>
            </a:r>
          </a:p>
          <a:p>
            <a:r>
              <a:rPr lang="en-US" sz="3600" dirty="0" smtClean="0"/>
              <a:t>MH/DD/SA Rules APSM 30-1</a:t>
            </a:r>
          </a:p>
          <a:p>
            <a:r>
              <a:rPr lang="en-US" sz="3600" dirty="0" smtClean="0"/>
              <a:t>Consumer Rights Rules APSM 95-2</a:t>
            </a:r>
          </a:p>
        </p:txBody>
      </p:sp>
    </p:spTree>
    <p:extLst>
      <p:ext uri="{BB962C8B-B14F-4D97-AF65-F5344CB8AC3E}">
        <p14:creationId xmlns:p14="http://schemas.microsoft.com/office/powerpoint/2010/main" val="641835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Consumer Rights</a:t>
            </a:r>
            <a:endParaRPr lang="en-US" sz="4000" dirty="0"/>
          </a:p>
        </p:txBody>
      </p:sp>
      <p:sp>
        <p:nvSpPr>
          <p:cNvPr id="3" name="Content Placeholder 2"/>
          <p:cNvSpPr>
            <a:spLocks noGrp="1"/>
          </p:cNvSpPr>
          <p:nvPr>
            <p:ph idx="1"/>
          </p:nvPr>
        </p:nvSpPr>
        <p:spPr>
          <a:xfrm>
            <a:off x="990600" y="2057400"/>
            <a:ext cx="7086600" cy="3429000"/>
          </a:xfrm>
        </p:spPr>
        <p:txBody>
          <a:bodyPr>
            <a:noAutofit/>
          </a:bodyPr>
          <a:lstStyle/>
          <a:p>
            <a:r>
              <a:rPr lang="en-US" sz="2000" dirty="0" smtClean="0"/>
              <a:t>Right to dignity</a:t>
            </a:r>
          </a:p>
          <a:p>
            <a:r>
              <a:rPr lang="en-US" sz="2000" dirty="0" smtClean="0"/>
              <a:t>Right to privacy</a:t>
            </a:r>
          </a:p>
          <a:p>
            <a:r>
              <a:rPr lang="en-US" sz="2000" dirty="0" smtClean="0"/>
              <a:t>Right to humane care</a:t>
            </a:r>
          </a:p>
          <a:p>
            <a:r>
              <a:rPr lang="en-US" sz="2000" dirty="0" smtClean="0"/>
              <a:t>Right to freedom from mental/physical abuse, neglect, exploitation</a:t>
            </a:r>
          </a:p>
          <a:p>
            <a:r>
              <a:rPr lang="en-US" sz="2000" dirty="0" smtClean="0"/>
              <a:t>Right to treatment</a:t>
            </a:r>
          </a:p>
          <a:p>
            <a:r>
              <a:rPr lang="en-US" sz="2000" dirty="0" smtClean="0"/>
              <a:t>Right to age-appropriate treatment</a:t>
            </a:r>
          </a:p>
          <a:p>
            <a:r>
              <a:rPr lang="en-US" sz="2000" dirty="0" smtClean="0"/>
              <a:t>Right to an individualized written treatment plan</a:t>
            </a:r>
          </a:p>
        </p:txBody>
      </p:sp>
    </p:spTree>
    <p:extLst>
      <p:ext uri="{BB962C8B-B14F-4D97-AF65-F5344CB8AC3E}">
        <p14:creationId xmlns:p14="http://schemas.microsoft.com/office/powerpoint/2010/main" val="2563334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7315200" cy="1143000"/>
          </a:xfrm>
        </p:spPr>
        <p:txBody>
          <a:bodyPr>
            <a:noAutofit/>
          </a:bodyPr>
          <a:lstStyle/>
          <a:p>
            <a:r>
              <a:rPr lang="en-US" sz="4000" dirty="0" smtClean="0"/>
              <a:t>Consumer Rights Continued</a:t>
            </a:r>
            <a:endParaRPr lang="en-US" sz="4000" dirty="0"/>
          </a:p>
        </p:txBody>
      </p:sp>
      <p:sp>
        <p:nvSpPr>
          <p:cNvPr id="3" name="Content Placeholder 2"/>
          <p:cNvSpPr>
            <a:spLocks noGrp="1"/>
          </p:cNvSpPr>
          <p:nvPr>
            <p:ph idx="1"/>
          </p:nvPr>
        </p:nvSpPr>
        <p:spPr>
          <a:xfrm>
            <a:off x="762000" y="2209800"/>
            <a:ext cx="7467600" cy="3581400"/>
          </a:xfrm>
        </p:spPr>
        <p:txBody>
          <a:bodyPr>
            <a:noAutofit/>
          </a:bodyPr>
          <a:lstStyle/>
          <a:p>
            <a:pPr marL="342900" indent="-342900"/>
            <a:r>
              <a:rPr lang="en-US" sz="2000" dirty="0" smtClean="0"/>
              <a:t>Right to have access to medical care</a:t>
            </a:r>
          </a:p>
          <a:p>
            <a:r>
              <a:rPr lang="en-US" sz="2000" dirty="0" smtClean="0"/>
              <a:t>Right to be informed in advance of potential risks/benefits of program choices</a:t>
            </a:r>
          </a:p>
          <a:p>
            <a:r>
              <a:rPr lang="en-US" sz="2000" dirty="0" smtClean="0"/>
              <a:t>Right to confidentiality</a:t>
            </a:r>
          </a:p>
          <a:p>
            <a:r>
              <a:rPr lang="en-US" sz="2000" dirty="0" smtClean="0"/>
              <a:t>Right to consent to/refuse treatment</a:t>
            </a:r>
          </a:p>
          <a:p>
            <a:r>
              <a:rPr lang="en-US" sz="2000" dirty="0" smtClean="0"/>
              <a:t>Right to be free from unnecessary or excessive medications</a:t>
            </a:r>
          </a:p>
          <a:p>
            <a:r>
              <a:rPr lang="en-US" sz="2000" dirty="0" smtClean="0"/>
              <a:t>Right to be informed of emergency procedures</a:t>
            </a:r>
          </a:p>
          <a:p>
            <a:endParaRPr lang="en-US" sz="2000" dirty="0" smtClean="0"/>
          </a:p>
        </p:txBody>
      </p:sp>
    </p:spTree>
    <p:extLst>
      <p:ext uri="{BB962C8B-B14F-4D97-AF65-F5344CB8AC3E}">
        <p14:creationId xmlns:p14="http://schemas.microsoft.com/office/powerpoint/2010/main" val="462906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1066800"/>
          </a:xfrm>
        </p:spPr>
        <p:txBody>
          <a:bodyPr>
            <a:noAutofit/>
          </a:bodyPr>
          <a:lstStyle/>
          <a:p>
            <a:r>
              <a:rPr lang="en-US" sz="4000" dirty="0" smtClean="0"/>
              <a:t>Consumer rights continued</a:t>
            </a:r>
            <a:endParaRPr lang="en-US" sz="4000" dirty="0"/>
          </a:p>
        </p:txBody>
      </p:sp>
      <p:sp>
        <p:nvSpPr>
          <p:cNvPr id="3" name="Content Placeholder 2"/>
          <p:cNvSpPr>
            <a:spLocks noGrp="1"/>
          </p:cNvSpPr>
          <p:nvPr>
            <p:ph idx="1"/>
          </p:nvPr>
        </p:nvSpPr>
        <p:spPr/>
        <p:txBody>
          <a:bodyPr>
            <a:normAutofit lnSpcReduction="10000"/>
          </a:bodyPr>
          <a:lstStyle/>
          <a:p>
            <a:r>
              <a:rPr lang="en-US" sz="2000" dirty="0" smtClean="0"/>
              <a:t>Right to be free from threat or fear of unwarranted supervision or expulsion</a:t>
            </a:r>
          </a:p>
          <a:p>
            <a:r>
              <a:rPr lang="en-US" sz="2000" dirty="0" smtClean="0"/>
              <a:t>Right to be free from unwarranted search and seizure</a:t>
            </a:r>
          </a:p>
          <a:p>
            <a:r>
              <a:rPr lang="en-US" sz="2000" dirty="0" smtClean="0"/>
              <a:t>Right to exercise all civil rights</a:t>
            </a:r>
          </a:p>
          <a:p>
            <a:r>
              <a:rPr lang="en-US" sz="2000" dirty="0" smtClean="0"/>
              <a:t>Right to file a grievance or complaint</a:t>
            </a:r>
          </a:p>
          <a:p>
            <a:r>
              <a:rPr lang="en-US" sz="2000" dirty="0" smtClean="0"/>
              <a:t>Right to appeal</a:t>
            </a:r>
            <a:endParaRPr lang="en-US" sz="2000" dirty="0"/>
          </a:p>
        </p:txBody>
      </p:sp>
    </p:spTree>
    <p:extLst>
      <p:ext uri="{BB962C8B-B14F-4D97-AF65-F5344CB8AC3E}">
        <p14:creationId xmlns:p14="http://schemas.microsoft.com/office/powerpoint/2010/main" val="632475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6400800" cy="685800"/>
          </a:xfrm>
        </p:spPr>
        <p:txBody>
          <a:bodyPr>
            <a:noAutofit/>
          </a:bodyPr>
          <a:lstStyle/>
          <a:p>
            <a:r>
              <a:rPr lang="en-US" sz="4000" dirty="0" smtClean="0"/>
              <a:t>Chatham trades policy</a:t>
            </a:r>
            <a:endParaRPr lang="en-US" sz="4000" dirty="0"/>
          </a:p>
        </p:txBody>
      </p:sp>
      <p:sp>
        <p:nvSpPr>
          <p:cNvPr id="3" name="Content Placeholder 2"/>
          <p:cNvSpPr>
            <a:spLocks noGrp="1"/>
          </p:cNvSpPr>
          <p:nvPr>
            <p:ph idx="1"/>
          </p:nvPr>
        </p:nvSpPr>
        <p:spPr/>
        <p:txBody>
          <a:bodyPr>
            <a:normAutofit/>
          </a:bodyPr>
          <a:lstStyle/>
          <a:p>
            <a:r>
              <a:rPr lang="en-US" sz="3200" dirty="0" smtClean="0"/>
              <a:t>Assure basic human rights to each consumer.  The rights of consumers will not be restricted without due process.</a:t>
            </a:r>
            <a:endParaRPr lang="en-US" sz="3200" dirty="0"/>
          </a:p>
        </p:txBody>
      </p:sp>
    </p:spTree>
    <p:extLst>
      <p:ext uri="{BB962C8B-B14F-4D97-AF65-F5344CB8AC3E}">
        <p14:creationId xmlns:p14="http://schemas.microsoft.com/office/powerpoint/2010/main" val="3236002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762000"/>
          </a:xfrm>
        </p:spPr>
        <p:txBody>
          <a:bodyPr>
            <a:noAutofit/>
          </a:bodyPr>
          <a:lstStyle/>
          <a:p>
            <a:r>
              <a:rPr lang="en-US" sz="4000" dirty="0" smtClean="0"/>
              <a:t>Chatham trades procedures</a:t>
            </a:r>
            <a:endParaRPr lang="en-US" sz="4000" dirty="0"/>
          </a:p>
        </p:txBody>
      </p:sp>
      <p:sp>
        <p:nvSpPr>
          <p:cNvPr id="3" name="Content Placeholder 2"/>
          <p:cNvSpPr>
            <a:spLocks noGrp="1"/>
          </p:cNvSpPr>
          <p:nvPr>
            <p:ph idx="1"/>
          </p:nvPr>
        </p:nvSpPr>
        <p:spPr>
          <a:xfrm>
            <a:off x="685800" y="2209800"/>
            <a:ext cx="7772400" cy="3657600"/>
          </a:xfrm>
        </p:spPr>
        <p:txBody>
          <a:bodyPr>
            <a:normAutofit/>
          </a:bodyPr>
          <a:lstStyle/>
          <a:p>
            <a:r>
              <a:rPr lang="en-US" sz="2000" dirty="0" smtClean="0"/>
              <a:t>Confidentially of Information</a:t>
            </a:r>
          </a:p>
          <a:p>
            <a:r>
              <a:rPr lang="en-US" sz="2000" dirty="0" smtClean="0"/>
              <a:t>Proper release of confidential information</a:t>
            </a:r>
          </a:p>
          <a:p>
            <a:r>
              <a:rPr lang="en-US" sz="2000" dirty="0" smtClean="0"/>
              <a:t>Appropriate access to confidential information by the staff, consumer and others</a:t>
            </a:r>
          </a:p>
          <a:p>
            <a:r>
              <a:rPr lang="en-US" sz="2000" dirty="0" smtClean="0"/>
              <a:t>Each consumer will have an individualized written service plan</a:t>
            </a:r>
          </a:p>
          <a:p>
            <a:r>
              <a:rPr lang="en-US" sz="2000" dirty="0" smtClean="0"/>
              <a:t>Refrain as much as possible from physical restraints/seclusion</a:t>
            </a:r>
          </a:p>
          <a:p>
            <a:r>
              <a:rPr lang="en-US" sz="2000" dirty="0" smtClean="0"/>
              <a:t>Consumer can refuse treatment at any time</a:t>
            </a:r>
            <a:endParaRPr lang="en-US" sz="2000" dirty="0"/>
          </a:p>
        </p:txBody>
      </p:sp>
    </p:spTree>
    <p:extLst>
      <p:ext uri="{BB962C8B-B14F-4D97-AF65-F5344CB8AC3E}">
        <p14:creationId xmlns:p14="http://schemas.microsoft.com/office/powerpoint/2010/main" val="1216553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6400800" cy="685800"/>
          </a:xfrm>
        </p:spPr>
        <p:txBody>
          <a:bodyPr>
            <a:noAutofit/>
          </a:bodyPr>
          <a:lstStyle/>
          <a:p>
            <a:r>
              <a:rPr lang="en-US" sz="4000" dirty="0" smtClean="0"/>
              <a:t>Procedures continued</a:t>
            </a:r>
            <a:endParaRPr lang="en-US" sz="4000" dirty="0"/>
          </a:p>
        </p:txBody>
      </p:sp>
      <p:sp>
        <p:nvSpPr>
          <p:cNvPr id="3" name="Content Placeholder 2"/>
          <p:cNvSpPr>
            <a:spLocks noGrp="1"/>
          </p:cNvSpPr>
          <p:nvPr>
            <p:ph idx="1"/>
          </p:nvPr>
        </p:nvSpPr>
        <p:spPr>
          <a:xfrm>
            <a:off x="1371600" y="2286000"/>
            <a:ext cx="6400800" cy="3352800"/>
          </a:xfrm>
        </p:spPr>
        <p:txBody>
          <a:bodyPr>
            <a:normAutofit/>
          </a:bodyPr>
          <a:lstStyle/>
          <a:p>
            <a:r>
              <a:rPr lang="en-US" sz="2000" dirty="0" smtClean="0"/>
              <a:t>No excessive/unnecessary medication</a:t>
            </a:r>
          </a:p>
          <a:p>
            <a:r>
              <a:rPr lang="en-US" sz="2000" dirty="0" smtClean="0"/>
              <a:t>No physical/emotional/verbal abuse of consumers</a:t>
            </a:r>
          </a:p>
          <a:p>
            <a:r>
              <a:rPr lang="en-US" sz="2000" dirty="0" smtClean="0"/>
              <a:t>No threats</a:t>
            </a:r>
          </a:p>
          <a:p>
            <a:r>
              <a:rPr lang="en-US" sz="2000" dirty="0" smtClean="0"/>
              <a:t>Force only for restraint in emergency situations</a:t>
            </a:r>
          </a:p>
          <a:p>
            <a:r>
              <a:rPr lang="en-US" sz="2000" dirty="0" smtClean="0"/>
              <a:t>Consumers’ lockers are private space</a:t>
            </a:r>
          </a:p>
          <a:p>
            <a:r>
              <a:rPr lang="en-US" sz="2000" dirty="0" smtClean="0"/>
              <a:t>Consumers entitled to phone calls in private</a:t>
            </a:r>
            <a:endParaRPr lang="en-US" sz="2000" dirty="0"/>
          </a:p>
        </p:txBody>
      </p:sp>
    </p:spTree>
    <p:extLst>
      <p:ext uri="{BB962C8B-B14F-4D97-AF65-F5344CB8AC3E}">
        <p14:creationId xmlns:p14="http://schemas.microsoft.com/office/powerpoint/2010/main" val="6220738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13003</TotalTime>
  <Words>1237</Words>
  <Application>Microsoft Office PowerPoint</Application>
  <PresentationFormat>On-screen Show (4:3)</PresentationFormat>
  <Paragraphs>124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Couture</vt:lpstr>
      <vt:lpstr>Consumer Rights &amp; Confidentiality Training</vt:lpstr>
      <vt:lpstr>Core competencies/ client rights</vt:lpstr>
      <vt:lpstr>foundations</vt:lpstr>
      <vt:lpstr>Consumer Rights</vt:lpstr>
      <vt:lpstr>Consumer Rights Continued</vt:lpstr>
      <vt:lpstr>Consumer rights continued</vt:lpstr>
      <vt:lpstr>Chatham trades policy</vt:lpstr>
      <vt:lpstr>Chatham trades procedures</vt:lpstr>
      <vt:lpstr>Procedures continued</vt:lpstr>
      <vt:lpstr>Procedures continued</vt:lpstr>
      <vt:lpstr>Procedures continued</vt:lpstr>
      <vt:lpstr>Procedures continued</vt:lpstr>
      <vt:lpstr>Procedures continued</vt:lpstr>
      <vt:lpstr>Confidentiality /hipAa</vt:lpstr>
      <vt:lpstr>Confidentiality /hipAa</vt:lpstr>
      <vt:lpstr>Confidentiality /hipAa</vt:lpstr>
      <vt:lpstr>Confidentiality /hipAa</vt:lpstr>
      <vt:lpstr>Confidentiality /hipAa</vt:lpstr>
      <vt:lpstr>Confidentiality /hipAa</vt:lpstr>
      <vt:lpstr>Confidentiality /hipAa</vt:lpstr>
      <vt:lpstr>Confidentiality /hipAa</vt:lpstr>
      <vt:lpstr>Confidentiality /hipAa</vt:lpstr>
      <vt:lpstr>Confidentiality /hipAa</vt:lpstr>
      <vt:lpstr>PowerPoint Presentation</vt:lpstr>
      <vt:lpstr>Abuse and neglect</vt:lpstr>
      <vt:lpstr>Abuse and Neglect Continued</vt:lpstr>
      <vt:lpstr>Abuse and neglect continued</vt:lpstr>
      <vt:lpstr>Abuse and neglect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Rights Training</dc:title>
  <dc:creator>Jessica</dc:creator>
  <cp:lastModifiedBy>PKelly</cp:lastModifiedBy>
  <cp:revision>29</cp:revision>
  <dcterms:created xsi:type="dcterms:W3CDTF">2013-03-01T03:49:03Z</dcterms:created>
  <dcterms:modified xsi:type="dcterms:W3CDTF">2019-03-21T12:57:33Z</dcterms:modified>
</cp:coreProperties>
</file>